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25" r:id="rId6"/>
  </p:sldMasterIdLst>
  <p:notesMasterIdLst>
    <p:notesMasterId r:id="rId41"/>
  </p:notesMasterIdLst>
  <p:handoutMasterIdLst>
    <p:handoutMasterId r:id="rId42"/>
  </p:handoutMasterIdLst>
  <p:sldIdLst>
    <p:sldId id="327" r:id="rId7"/>
    <p:sldId id="257" r:id="rId8"/>
    <p:sldId id="261" r:id="rId9"/>
    <p:sldId id="310" r:id="rId10"/>
    <p:sldId id="263" r:id="rId11"/>
    <p:sldId id="264" r:id="rId12"/>
    <p:sldId id="265" r:id="rId13"/>
    <p:sldId id="266" r:id="rId14"/>
    <p:sldId id="319" r:id="rId15"/>
    <p:sldId id="320" r:id="rId16"/>
    <p:sldId id="321" r:id="rId17"/>
    <p:sldId id="276" r:id="rId18"/>
    <p:sldId id="279" r:id="rId19"/>
    <p:sldId id="282" r:id="rId20"/>
    <p:sldId id="298" r:id="rId21"/>
    <p:sldId id="329" r:id="rId22"/>
    <p:sldId id="286" r:id="rId23"/>
    <p:sldId id="322" r:id="rId24"/>
    <p:sldId id="323" r:id="rId25"/>
    <p:sldId id="325" r:id="rId26"/>
    <p:sldId id="326" r:id="rId27"/>
    <p:sldId id="312" r:id="rId28"/>
    <p:sldId id="284" r:id="rId29"/>
    <p:sldId id="289" r:id="rId30"/>
    <p:sldId id="291" r:id="rId31"/>
    <p:sldId id="285" r:id="rId32"/>
    <p:sldId id="295" r:id="rId33"/>
    <p:sldId id="296" r:id="rId34"/>
    <p:sldId id="297" r:id="rId35"/>
    <p:sldId id="303" r:id="rId36"/>
    <p:sldId id="314" r:id="rId37"/>
    <p:sldId id="305" r:id="rId38"/>
    <p:sldId id="306" r:id="rId39"/>
    <p:sldId id="331"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78D7"/>
    <a:srgbClr val="217346"/>
    <a:srgbClr val="7F7F7F"/>
    <a:srgbClr val="0072C6"/>
    <a:srgbClr val="D83B01"/>
    <a:srgbClr val="F9F8F7"/>
    <a:srgbClr val="A80000"/>
    <a:srgbClr val="FF8C00"/>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9" autoAdjust="0"/>
    <p:restoredTop sz="57749" autoAdjust="0"/>
  </p:normalViewPr>
  <p:slideViewPr>
    <p:cSldViewPr>
      <p:cViewPr varScale="1">
        <p:scale>
          <a:sx n="41" d="100"/>
          <a:sy n="41" d="100"/>
        </p:scale>
        <p:origin x="1686" y="4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6/12/2017 8:49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6/12/2017 8:48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pport.powerbi.com/knowledgebase/articles/505323-why-you-need-dirsync-to-connect-to-on-premises-an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Pages/CustomerStory.aspx?recid=2546"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microsoft.com/en-us/server-cloud/cloud-os/customer-stories/City-of-Barcelona.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blogs.microsoft.com/iot/2015/05/04/data-driven-irrigation-eases-water-distribution-in-california/" TargetMode="External"/><Relationship Id="rId4" Type="http://schemas.openxmlformats.org/officeDocument/2006/relationships/hyperlink" Target="https://customers.microsoft.com/Pages/CustomerStory.aspx?recid=18294"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user/mscloudos/custom?x=us-en_casestudiesrds_332_12"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ustomers.microsoft.com/Pages/CustomerStory.aspx?recid=23330"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ustomers.microsoft.com/Pages/CustomerStory.aspx?recid=1206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ustomers.microsoft.com/Pages/CustomerStory.aspx?recid=3883"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b="1" kern="1200" dirty="0">
                <a:solidFill>
                  <a:schemeClr val="tx1"/>
                </a:solidFill>
                <a:effectLst/>
                <a:latin typeface="+mn-lt"/>
                <a:ea typeface="MS PGothic" panose="020B0600070205080204" pitchFamily="34" charset="-128"/>
                <a:cs typeface="ＭＳ Ｐゴシック" charset="0"/>
              </a:rPr>
              <a:t>Key Points: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Companies that make best use of data and analytics investments stand to capture more value compared to companies that do not</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Data is the new currency—the formula is relatively simple as to how we get our returns on data</a:t>
            </a:r>
            <a:endParaRPr lang="en-US" sz="1800" kern="1200" dirty="0">
              <a:solidFill>
                <a:schemeClr val="tx1"/>
              </a:solidFill>
              <a:effectLst/>
              <a:latin typeface="+mn-lt"/>
              <a:ea typeface="MS PGothic" panose="020B0600070205080204" pitchFamily="34" charset="-128"/>
              <a:cs typeface="ＭＳ Ｐゴシック" charset="0"/>
            </a:endParaRPr>
          </a:p>
          <a:p>
            <a:r>
              <a:rPr lang="en-US" sz="1200" b="1" kern="1200" dirty="0">
                <a:solidFill>
                  <a:schemeClr val="tx1"/>
                </a:solidFill>
                <a:effectLst/>
                <a:latin typeface="+mn-lt"/>
                <a:ea typeface="MS PGothic" panose="020B0600070205080204" pitchFamily="34" charset="-128"/>
                <a:cs typeface="ＭＳ Ｐゴシック" charset="0"/>
              </a:rPr>
              <a:t>Talk Track:</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If data is the new competitive advantage for business, we want to get granular and specific on how companies can derive business value.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IDC explored the impact of data on business. After surveying more than 2,000 companies, IDC found that there are two categories of businesses: organizations that have taken a leadership position when it comes to data; and those that are not making best use of data. We learned that the leaders—those companies that embraced data—derived significantly more dividends from those investments in data—from increased revenue, improved productivity, and reduced costs.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There is a unique formula that drives this notion of data dividends, or return on data. Data-driven companies focus on several areas:</a:t>
            </a:r>
            <a:endParaRPr lang="en-US" sz="1800" kern="1200" dirty="0">
              <a:solidFill>
                <a:schemeClr val="tx1"/>
              </a:solidFill>
              <a:effectLst/>
              <a:latin typeface="+mn-lt"/>
              <a:ea typeface="MS PGothic" panose="020B0600070205080204" pitchFamily="34" charset="-128"/>
              <a:cs typeface="ＭＳ Ｐゴシック" charset="0"/>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Capturing diverse data: You can no longer just think about what to do with traditional data types. You need to be open to and capable of collecting a wide array of data—including new data types.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Utilize new analytics: Logical data warehouses are no longer going to extract and transform new data types. You need to explore new analytical capabilities that are suited to new data types and real-time decision making needs.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Deliver to more people: To unlock insights, you need to democratize your data across the organization. </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Uncover real-time insights: With the rise of the Internet of Things, and the instrumentation of just about everything, the ability to provide real-time visibility across lines of business represents a big value opportunity.</a:t>
            </a:r>
            <a:endParaRPr lang="en-US" sz="1800" kern="1200" dirty="0">
              <a:solidFill>
                <a:schemeClr val="tx1"/>
              </a:solidFill>
              <a:effectLst/>
              <a:latin typeface="+mn-lt"/>
              <a:ea typeface="MS PGothic" panose="020B0600070205080204" pitchFamily="34" charset="-128"/>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At the worldwide level, leaders will capture $1.6 trillion more in value from their data and analytics investments over the next four years compared to companies that don’t. This represents a 6 percent higher data dividend for leaders—an opportunity that exists for any individual organization looking to maximize its return on data assets and reap ongoing data dividends.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This means that data really is a new currency of the twenty-first century business economy. </a:t>
            </a:r>
            <a:endParaRPr lang="en-US" sz="1800" kern="1200" dirty="0">
              <a:solidFill>
                <a:schemeClr val="tx1"/>
              </a:solidFill>
              <a:effectLst/>
              <a:latin typeface="+mn-lt"/>
              <a:ea typeface="MS PGothic" panose="020B0600070205080204" pitchFamily="34" charset="-128"/>
              <a:cs typeface="ＭＳ Ｐゴシック" charset="0"/>
            </a:endParaRP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5B890FDF-60E2-B145-B5D7-0FE7E8EC781D}" type="slidenum">
              <a:rPr lang="en-US" sz="1200">
                <a:solidFill>
                  <a:prstClr val="black"/>
                </a:solidFill>
                <a:latin typeface="Calibri" charset="0"/>
              </a:rPr>
              <a:pPr eaLnBrk="1" hangingPunct="1"/>
              <a:t>2</a:t>
            </a:fld>
            <a:endParaRPr lang="en-US" sz="1200" dirty="0">
              <a:solidFill>
                <a:prstClr val="black"/>
              </a:solidFill>
              <a:latin typeface="Calibri" charset="0"/>
            </a:endParaRPr>
          </a:p>
        </p:txBody>
      </p:sp>
    </p:spTree>
    <p:extLst>
      <p:ext uri="{BB962C8B-B14F-4D97-AF65-F5344CB8AC3E}">
        <p14:creationId xmlns:p14="http://schemas.microsoft.com/office/powerpoint/2010/main" val="1952943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Both</a:t>
            </a:r>
            <a:r>
              <a:rPr lang="en-US" sz="900" kern="1200" baseline="0" dirty="0">
                <a:solidFill>
                  <a:schemeClr val="tx1"/>
                </a:solidFill>
                <a:effectLst/>
                <a:latin typeface="Segoe UI Light" pitchFamily="34" charset="0"/>
                <a:ea typeface="+mn-ea"/>
                <a:cs typeface="+mn-cs"/>
              </a:rPr>
              <a:t> Excel and Power BI Desktop are seamlessly integrated with the Power BI service. </a:t>
            </a:r>
            <a:r>
              <a:rPr lang="en-US" sz="900" kern="1200" dirty="0">
                <a:solidFill>
                  <a:schemeClr val="tx1"/>
                </a:solidFill>
                <a:effectLst/>
                <a:latin typeface="Segoe UI Light" pitchFamily="34" charset="0"/>
                <a:ea typeface="+mn-ea"/>
                <a:cs typeface="+mn-cs"/>
              </a:rPr>
              <a:t>With a single click, these live spreadsheets and reports can be published and refreshed from</a:t>
            </a:r>
            <a:r>
              <a:rPr lang="en-US" sz="900" kern="1200" baseline="0" dirty="0">
                <a:solidFill>
                  <a:schemeClr val="tx1"/>
                </a:solidFill>
                <a:effectLst/>
                <a:latin typeface="Segoe UI Light" pitchFamily="34" charset="0"/>
                <a:ea typeface="+mn-ea"/>
                <a:cs typeface="+mn-cs"/>
              </a:rPr>
              <a:t> the</a:t>
            </a:r>
            <a:r>
              <a:rPr lang="en-US" sz="900" kern="1200" dirty="0">
                <a:solidFill>
                  <a:schemeClr val="tx1"/>
                </a:solidFill>
                <a:effectLst/>
                <a:latin typeface="Segoe UI Light" pitchFamily="34" charset="0"/>
                <a:ea typeface="+mn-ea"/>
                <a:cs typeface="+mn-cs"/>
              </a:rPr>
              <a:t> Power BI service for ease of access for business users across the organization. </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6/12/2017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881371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Connect live to on-premises Analysis Services models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Realize the benefits of a cloud based BI solution without having to move your data. With Power BI gateways you can create a secure connection to SQL Server Analysis Services from Power BI. When users view and explore dashboards and reports the system will interactively query the on-premises cube to fetch the data using the user’s credentials. With this hybrid solution, you can continue to manage and secure your data on-premises, removing the need to have data reside in the cloud. </a:t>
            </a:r>
          </a:p>
          <a:p>
            <a:r>
              <a:rPr lang="en-US" sz="1200" b="0" dirty="0"/>
              <a:t>The gateways provide the flexibility you need to meet individual needs, and the needs of your organization.</a:t>
            </a:r>
          </a:p>
          <a:p>
            <a:endParaRPr lang="en-US" sz="1200" b="0" kern="1200" dirty="0">
              <a:solidFill>
                <a:schemeClr val="tx1"/>
              </a:solidFill>
              <a:effectLst/>
              <a:latin typeface="+mn-lt"/>
              <a:ea typeface="+mn-ea"/>
              <a:cs typeface="+mn-cs"/>
            </a:endParaRPr>
          </a:p>
          <a:p>
            <a:pPr defTabSz="941603">
              <a:spcAft>
                <a:spcPts val="343"/>
              </a:spcAft>
              <a:defRPr/>
            </a:pPr>
            <a:r>
              <a:rPr lang="en-US" sz="1200" b="0" dirty="0"/>
              <a:t>Live connection option</a:t>
            </a:r>
            <a:r>
              <a:rPr lang="en-US" sz="1200" b="0" baseline="0" dirty="0"/>
              <a:t> are l</a:t>
            </a:r>
            <a:r>
              <a:rPr lang="en-US" sz="1200" b="0" dirty="0"/>
              <a:t>ive</a:t>
            </a:r>
            <a:r>
              <a:rPr lang="en-US" sz="1200" b="0" baseline="0" dirty="0"/>
              <a:t> Query to SSAS or direct query to SQL Server data sources and other data sources.</a:t>
            </a:r>
          </a:p>
          <a:p>
            <a:pPr defTabSz="941603">
              <a:spcAft>
                <a:spcPts val="343"/>
              </a:spcAft>
              <a:defRPr/>
            </a:pPr>
            <a:r>
              <a:rPr lang="en-US" sz="1200" b="0" baseline="0" dirty="0"/>
              <a:t>Scheduled refresh to all supported data sources.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FAQ:</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How does security work with the new SQL Server Analysis Service connector?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 BI customers can benefit from the role level security in SQL Server Analysis Services.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Power BI user name is passed through to on-premises Analysis Services and appropriate</a:t>
            </a:r>
            <a:r>
              <a:rPr lang="en-US" sz="1200" kern="1200" baseline="0" dirty="0">
                <a:solidFill>
                  <a:schemeClr val="tx1"/>
                </a:solidFill>
                <a:effectLst/>
                <a:latin typeface="+mn-lt"/>
                <a:ea typeface="+mn-ea"/>
                <a:cs typeface="+mn-cs"/>
              </a:rPr>
              <a:t> role-based security</a:t>
            </a:r>
            <a:r>
              <a:rPr lang="en-US" sz="1200" kern="1200" dirty="0">
                <a:solidFill>
                  <a:schemeClr val="tx1"/>
                </a:solidFill>
                <a:effectLst/>
                <a:latin typeface="+mn-lt"/>
                <a:ea typeface="+mn-ea"/>
                <a:cs typeface="+mn-cs"/>
              </a:rPr>
              <a:t>. Analysis Services resolves the user name to an authorized user via Azure Active Directory (more</a:t>
            </a:r>
            <a:r>
              <a:rPr lang="en-US" sz="1200" kern="1200" baseline="0" dirty="0">
                <a:solidFill>
                  <a:schemeClr val="tx1"/>
                </a:solidFill>
                <a:effectLst/>
                <a:latin typeface="+mn-lt"/>
                <a:ea typeface="+mn-ea"/>
                <a:cs typeface="+mn-cs"/>
              </a:rPr>
              <a:t> info:: </a:t>
            </a:r>
            <a:r>
              <a:rPr lang="en-US" sz="900" u="sng" kern="1200" dirty="0">
                <a:solidFill>
                  <a:schemeClr val="tx1"/>
                </a:solidFill>
                <a:effectLst/>
                <a:latin typeface="Segoe UI Light" pitchFamily="34" charset="0"/>
                <a:ea typeface="+mn-ea"/>
                <a:cs typeface="+mn-cs"/>
                <a:hlinkClick r:id="rId3"/>
              </a:rPr>
              <a:t>http://support.powerbi.com/knowledgebase/articles/505323-why-you-need-dirsync-to-connect-to-on-premises-ana</a:t>
            </a:r>
            <a:r>
              <a:rPr lang="en-US" sz="1200" kern="1200" dirty="0">
                <a:solidFill>
                  <a:schemeClr val="tx1"/>
                </a:solidFill>
                <a:effectLst/>
                <a:latin typeface="+mn-lt"/>
                <a:ea typeface="+mn-ea"/>
                <a:cs typeface="+mn-cs"/>
              </a:rPr>
              <a:t>) and then applies appropriate role-based security to restricted access. </a:t>
            </a:r>
          </a:p>
          <a:p>
            <a:r>
              <a:rPr lang="en-US" sz="1200" kern="1200" dirty="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6/12/2017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848548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 allow customers to get stated quickly we now provide new out-of-the-box connectors for Salesforce, </a:t>
            </a:r>
            <a:r>
              <a:rPr lang="en-US" sz="1200" kern="1200" dirty="0" err="1">
                <a:solidFill>
                  <a:schemeClr val="tx1"/>
                </a:solidFill>
                <a:effectLst/>
                <a:latin typeface="Segoe UI Light" pitchFamily="34" charset="0"/>
                <a:ea typeface="+mn-ea"/>
                <a:cs typeface="+mn-cs"/>
              </a:rPr>
              <a:t>Zendesk</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Marketo</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SendGrid</a:t>
            </a:r>
            <a:r>
              <a:rPr lang="en-US" sz="1200" kern="1200" dirty="0">
                <a:solidFill>
                  <a:schemeClr val="tx1"/>
                </a:solidFill>
                <a:effectLst/>
                <a:latin typeface="Segoe UI Light" pitchFamily="34" charset="0"/>
                <a:ea typeface="+mn-ea"/>
                <a:cs typeface="+mn-cs"/>
              </a:rPr>
              <a:t>, GitHub, Dynamics CRM Online, and Dynamics Marketing. With an existing subscription to one of these services, customers can login from Power BI and get rich content in the form of dashboards, reports and datasets.  </a:t>
            </a:r>
          </a:p>
          <a:p>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6/12/2017 8:48 AM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13</a:t>
            </a:fld>
            <a:endParaRPr lang="en-US" dirty="0">
              <a:solidFill>
                <a:prstClr val="black"/>
              </a:solidFill>
              <a:latin typeface="Segoe UI"/>
            </a:endParaRPr>
          </a:p>
        </p:txBody>
      </p:sp>
    </p:spTree>
    <p:extLst>
      <p:ext uri="{BB962C8B-B14F-4D97-AF65-F5344CB8AC3E}">
        <p14:creationId xmlns:p14="http://schemas.microsoft.com/office/powerpoint/2010/main" val="332176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r>
              <a:rPr lang="en-US" dirty="0"/>
              <a:t>We are making investments in Power BI to make it a</a:t>
            </a:r>
            <a:r>
              <a:rPr lang="en-US" baseline="0" dirty="0"/>
              <a:t> compelling platform for developers and ISVs </a:t>
            </a:r>
            <a:endParaRPr lang="en-US" dirty="0"/>
          </a:p>
          <a:p>
            <a:endParaRPr lang="en-US" dirty="0"/>
          </a:p>
          <a:p>
            <a:pPr marL="228600" indent="-228600">
              <a:buAutoNum type="arabicPeriod"/>
            </a:pPr>
            <a:r>
              <a:rPr lang="en-US" dirty="0"/>
              <a:t>Now one can embed</a:t>
            </a:r>
            <a:r>
              <a:rPr lang="en-US" baseline="0" dirty="0"/>
              <a:t> Power BI visuals in websites and blogs for public anonymous access.  This will allow enterprises to tell public facing data stories with ease . </a:t>
            </a:r>
          </a:p>
          <a:p>
            <a:pPr>
              <a:lnSpc>
                <a:spcPts val="4200"/>
              </a:lnSpc>
            </a:pPr>
            <a:r>
              <a:rPr lang="en-US" baseline="0" dirty="0"/>
              <a:t>2. Power BI is an open and extensible platform. You can develop custom visuals on demand to support you business requirement  . </a:t>
            </a:r>
            <a:r>
              <a:rPr lang="en-US" sz="1200" dirty="0">
                <a:solidFill>
                  <a:srgbClr val="EDC30D"/>
                </a:solidFill>
                <a:latin typeface="Segoe UI Light" panose="020B0502040204020203" pitchFamily="34" charset="0"/>
                <a:cs typeface="Segoe UI Light" panose="020B0502040204020203" pitchFamily="34" charset="0"/>
              </a:rPr>
              <a:t>Developers can  started quickly with Microsoft’s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open-sourced, production-quality </a:t>
            </a:r>
            <a:r>
              <a:rPr lang="en-US" sz="1200" dirty="0">
                <a:solidFill>
                  <a:srgbClr val="EDC30D"/>
                </a:solidFill>
                <a:latin typeface="Segoe UI Light" panose="020B0502040204020203" pitchFamily="34" charset="0"/>
                <a:cs typeface="Segoe UI Light" panose="020B0502040204020203" pitchFamily="34" charset="0"/>
              </a:rPr>
              <a:t>visualization code.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3. You can create Power BI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organizational content packs </a:t>
            </a:r>
            <a:r>
              <a:rPr lang="en-US" sz="1200" dirty="0">
                <a:solidFill>
                  <a:srgbClr val="EDC30D"/>
                </a:solidFill>
                <a:latin typeface="Segoe UI Light"/>
              </a:rPr>
              <a:t>for your users and groups to consume pre-configured Power BI solutions with ease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4.</a:t>
            </a:r>
            <a:r>
              <a:rPr lang="en-US" sz="1200" b="1" dirty="0">
                <a:solidFill>
                  <a:srgbClr val="1E1E1E"/>
                </a:solidFill>
                <a:latin typeface="Segoe UI" panose="020B0502040204020203" pitchFamily="34" charset="0"/>
                <a:cs typeface="Segoe UI" panose="020B0502040204020203" pitchFamily="34" charset="0"/>
              </a:rPr>
              <a:t> </a:t>
            </a:r>
            <a:r>
              <a:rPr lang="en-US" sz="18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Integrate</a:t>
            </a:r>
            <a:r>
              <a:rPr lang="en-US" sz="2000" dirty="0">
                <a:solidFill>
                  <a:srgbClr val="EDC30D"/>
                </a:solidFill>
                <a:latin typeface="Segoe UI Light" panose="020B0502040204020203" pitchFamily="34" charset="0"/>
                <a:ea typeface="Segoe UI Black" panose="020B0A02040204020203" pitchFamily="34" charset="0"/>
                <a:cs typeface="Segoe UI Light" panose="020B0502040204020203" pitchFamily="34" charset="0"/>
              </a:rPr>
              <a:t> </a:t>
            </a:r>
            <a:r>
              <a:rPr lang="en-US" sz="1200" dirty="0">
                <a:solidFill>
                  <a:srgbClr val="EDC30D"/>
                </a:solidFill>
                <a:latin typeface="Segoe UI Light" panose="020B0502040204020203" pitchFamily="34" charset="0"/>
                <a:cs typeface="Segoe UI Light" panose="020B0502040204020203" pitchFamily="34" charset="0"/>
              </a:rPr>
              <a:t>user-defined  Power BI experiences into your custom apps</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Easily enable your users to pull their Power BI tiles, dashboards or reports into your custom apps with Power BI integration APIs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We have a strong roadmap for </a:t>
            </a:r>
            <a:r>
              <a:rPr lang="en-US" sz="1200" b="0" baseline="0" dirty="0">
                <a:solidFill>
                  <a:srgbClr val="1E1E1E"/>
                </a:solidFill>
                <a:latin typeface="Segoe UI" panose="020B0502040204020203" pitchFamily="34" charset="0"/>
                <a:cs typeface="Segoe UI" panose="020B0502040204020203" pitchFamily="34" charset="0"/>
              </a:rPr>
              <a:t>Power BI as a platform for developers.  Please visit dev.powerbi.com for latest updates and upcoming releases </a:t>
            </a:r>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386647E-C23D-4E5B-8C33-F362DBBE7FB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204277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Metro Bank, the first new “High Street” bank in more than a century, has 27 stores and more than 350,000 customer accounts</a:t>
            </a:r>
            <a:r>
              <a:rPr lang="en-US" sz="900" baseline="0" dirty="0"/>
              <a:t> with a target of growing to 1M customers by 2020.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t>The first time the bank evaluated Power BI they had just launched a mobile banking solution: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The bank launched mobile banking on a Tuesday.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Thursday the team gathered the first data on how customer were using it.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Friday, they used the Excel and the new features to clean up and sift through the data.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Over the weekend they spent 2 hours creating a Power BI dashboard to give executives and colleagues a highly visual, at-a-glance view of how many people were using it to make payments, view balances and transactions, find a nearby branch, and perform about 20 other functions.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aseline="0" dirty="0"/>
              <a:t>Today: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Today Power BI is used throughout the bank</a:t>
            </a:r>
            <a:r>
              <a:rPr lang="en-US" baseline="0" dirty="0"/>
              <a:t> understanding </a:t>
            </a:r>
            <a:r>
              <a:rPr lang="en-US" dirty="0">
                <a:effectLst/>
              </a:rPr>
              <a:t>how its customers interact with all its services, including stores, online, telephony, and mobile. Analyzing this information so that they can fine-tune its services and reach its million-customer goal.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503F95-FEF8-4F6D-889F-CBA9F2555B8B}" type="datetime1">
              <a:rPr lang="en-US" smtClean="0">
                <a:solidFill>
                  <a:prstClr val="black"/>
                </a:solidFill>
              </a:rPr>
              <a:pPr/>
              <a:t>6/12/2017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730785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https://customers.microsoft.com/Pages/CustomerStory.aspx?recid=2546</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48114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95AA6-CD70-4FD5-8BB2-7138049B9104}" type="datetime1">
              <a:rPr lang="en-US" smtClean="0">
                <a:solidFill>
                  <a:prstClr val="black"/>
                </a:solidFill>
              </a:rPr>
              <a:pPr/>
              <a:t>6/12/2017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80128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a:t>
            </a:r>
            <a:r>
              <a:rPr lang="en-US" b="1" baseline="0" dirty="0"/>
              <a:t> points: </a:t>
            </a:r>
            <a:r>
              <a:rPr lang="en-US" b="0" baseline="0" dirty="0"/>
              <a:t>SQL Server 2016 delivers a comprehensive, enterprise-ready BI platform that enables you to transform data into actionable insights to drive the business in new ways.</a:t>
            </a:r>
          </a:p>
          <a:p>
            <a:endParaRPr lang="en-US" b="0" baseline="0" dirty="0"/>
          </a:p>
          <a:p>
            <a:r>
              <a:rPr lang="en-US" b="1" baseline="0" dirty="0"/>
              <a:t>Talk track:</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SQL Server 2016 we continue to invest in on-premises and hybrid business intelligence capabilities enabling organizations to build on their existing investments and create, manage and consume business insights on-premises and the cloud. </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Both SQL Server Reporting Services and Analysis Services receive major enhancements and deliver modern and mobile reporting and powerful modeling capabilities.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SQL Server 2016 also enables hybrid BI scenarios. You can benefit from your existing investments by accessing on-premises data sources from the cloud without the need to move the data. To monitor all important charts and metrics in one place you can pin paginated report items to your Power BI dashboard and then open the report to drill down into the details.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this presentation we will provide you with an overview of our short term and long term roadmap for SQL Server reporting and Power BI as well as walk you through some of the key enhancements in BI capabilities in SQL Server 2016.</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F34A55B-0232-4B2A-8DB0-D59B999B87D7}" type="datetime1">
              <a:rPr lang="en-US" smtClean="0">
                <a:solidFill>
                  <a:prstClr val="black"/>
                </a:solidFill>
                <a:ea typeface="MS PGothic" panose="020B0600070205080204" pitchFamily="34" charset="-128"/>
              </a:rPr>
              <a:pPr>
                <a:defRPr/>
              </a:pPr>
              <a:t>6/12/2017</a:t>
            </a:fld>
            <a:endParaRPr lang="en-US" dirty="0">
              <a:solidFill>
                <a:prstClr val="black"/>
              </a:solidFill>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ea typeface="MS PGothic" panose="020B0600070205080204" pitchFamily="34" charset="-128"/>
              </a:rPr>
              <a:pPr>
                <a:defRPr/>
              </a:pPr>
              <a:t>18</a:t>
            </a:fld>
            <a:endParaRPr lang="en-US" dirty="0">
              <a:solidFill>
                <a:prstClr val="black"/>
              </a:solidFill>
              <a:ea typeface="MS PGothic" panose="020B0600070205080204" pitchFamily="34" charset="-128"/>
            </a:endParaRPr>
          </a:p>
        </p:txBody>
      </p:sp>
    </p:spTree>
    <p:extLst>
      <p:ext uri="{BB962C8B-B14F-4D97-AF65-F5344CB8AC3E}">
        <p14:creationId xmlns:p14="http://schemas.microsoft.com/office/powerpoint/2010/main" val="3472553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b="1" dirty="0"/>
              <a:t>Key Points: </a:t>
            </a:r>
            <a:r>
              <a:rPr lang="en-US" sz="1200" b="0" baseline="0" dirty="0"/>
              <a:t>Scale models with in-memory technology built in – enabling faster time to value. Transform complex data in your organization into valuable assets that can be used across the business. Easily transform complex schemas into a more business user friendly environment to provide faster time to insights and increase user adoption.</a:t>
            </a:r>
          </a:p>
          <a:p>
            <a:endParaRPr lang="en-US" dirty="0"/>
          </a:p>
          <a:p>
            <a:r>
              <a:rPr lang="en-US" sz="1200" b="1" dirty="0"/>
              <a:t>Talk Track:</a:t>
            </a:r>
          </a:p>
          <a:p>
            <a:r>
              <a:rPr lang="en-US" dirty="0"/>
              <a:t>The investments in SQL</a:t>
            </a:r>
            <a:r>
              <a:rPr lang="en-US" baseline="0" dirty="0"/>
              <a:t> Server Analysis Services can be grouped into 4 major themes:</a:t>
            </a:r>
          </a:p>
          <a:p>
            <a:endParaRPr lang="en-US" sz="1200" b="1" dirty="0"/>
          </a:p>
          <a:p>
            <a:pPr marL="171450" lvl="0" indent="-171450">
              <a:buFont typeface="Arial" panose="020B0604020202020204" pitchFamily="34" charset="0"/>
              <a:buChar char="•"/>
            </a:pPr>
            <a:r>
              <a:rPr lang="en-US" sz="1200" b="1" baseline="0" dirty="0"/>
              <a:t>Use Analysis Services as a semantic model without storing data</a:t>
            </a:r>
            <a:br>
              <a:rPr lang="en-US" sz="1200" b="1" baseline="0" dirty="0"/>
            </a:br>
            <a:r>
              <a:rPr lang="en-US" sz="1200" b="0" baseline="0" dirty="0"/>
              <a:t>IT spends a lot of time in developing a data architecture for their organization. To give the business users access to all this data in a simple and intuitive manner they build a semantic model on top of the data. Some organizations have made significant investments in a fast, large infrastructure that contains all their data, moving all that data to SSAS might not be desired due to processing times and size considerations. Direct Query mode enables organizations to take advantage of the BI Semantic Model, make data more consumable and provide direct access to their data infrastructure, no data is loaded into Analysis Services. </a:t>
            </a:r>
            <a:endParaRPr lang="en-US" sz="1200" b="1" dirty="0"/>
          </a:p>
          <a:p>
            <a:pPr marL="171450" indent="-171450">
              <a:buFont typeface="Arial" panose="020B0604020202020204" pitchFamily="34" charset="0"/>
              <a:buChar char="•"/>
            </a:pPr>
            <a:r>
              <a:rPr lang="en-US" sz="1200" b="1" dirty="0"/>
              <a:t>Make</a:t>
            </a:r>
            <a:r>
              <a:rPr lang="en-US" sz="1200" b="1" baseline="0" dirty="0"/>
              <a:t> it easier to create models</a:t>
            </a:r>
            <a:br>
              <a:rPr lang="en-US" sz="1200" b="1" baseline="0" dirty="0"/>
            </a:br>
            <a:r>
              <a:rPr lang="en-US" sz="1200" b="0" baseline="0" dirty="0"/>
              <a:t>The several enhancements are planned to help IT to more easily create powerful tabular models</a:t>
            </a:r>
          </a:p>
          <a:p>
            <a:pPr marL="171450" indent="-171450">
              <a:buFont typeface="Arial" panose="020B0604020202020204" pitchFamily="34" charset="0"/>
              <a:buChar char="•"/>
            </a:pPr>
            <a:r>
              <a:rPr lang="en-US" sz="1200" b="1" baseline="0" dirty="0"/>
              <a:t>Improve manageability and security for both Multidimensional and Tabular models</a:t>
            </a:r>
            <a:br>
              <a:rPr lang="en-US" sz="1200" b="1" baseline="0" dirty="0"/>
            </a:br>
            <a:r>
              <a:rPr lang="en-US" sz="1200" b="0" baseline="0" dirty="0"/>
              <a:t>In SQL 2016 we plan to deliver additional tools and capabilities for administrators.</a:t>
            </a:r>
          </a:p>
          <a:p>
            <a:pPr marL="171450" lvl="0" indent="-171450">
              <a:buFont typeface="Arial" panose="020B0604020202020204" pitchFamily="34" charset="0"/>
              <a:buChar char="•"/>
            </a:pPr>
            <a:r>
              <a:rPr lang="en-US" sz="1200" b="1" baseline="0" dirty="0"/>
              <a:t>Strengthen Multidimensional</a:t>
            </a:r>
            <a:br>
              <a:rPr lang="en-US" sz="1200" b="1" baseline="0" dirty="0"/>
            </a:br>
            <a:r>
              <a:rPr lang="en-US" sz="1200" b="0" baseline="0" dirty="0"/>
              <a:t>The following enhancements are planned for Multi-dimensional models.</a:t>
            </a:r>
            <a:r>
              <a:rPr lang="en-US" sz="1200" b="1" baseline="0" dirty="0"/>
              <a:t>	</a:t>
            </a:r>
          </a:p>
          <a:p>
            <a:pPr marL="534117" lvl="1" indent="-171450" defTabSz="931776">
              <a:spcBef>
                <a:spcPts val="1200"/>
              </a:spcBef>
              <a:buClr>
                <a:srgbClr val="FF8C00"/>
              </a:buClr>
              <a:buSzPct val="115000"/>
              <a:buFont typeface="Arial" panose="020B0604020202020204" pitchFamily="34" charset="0"/>
              <a:buChar char="•"/>
            </a:pPr>
            <a:r>
              <a:rPr lang="en-US" sz="1200" b="0" baseline="0" dirty="0"/>
              <a:t>Performance updates </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Visualize and explore existing models with Power BI and Power BI Desktop</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Drill-through multi-selection support with Excel 2016</a:t>
            </a:r>
            <a:r>
              <a:rPr lang="en-US" sz="2800" baseline="0" dirty="0">
                <a:solidFill>
                  <a:srgbClr val="2C2C2C"/>
                </a:solidFill>
                <a:latin typeface="Segoe UI Light"/>
              </a:rPr>
              <a:t>  (example when using slicers)</a:t>
            </a:r>
          </a:p>
          <a:p>
            <a:pPr marL="530352" lvl="0" indent="-171450">
              <a:buFont typeface="Arial" panose="020B0604020202020204" pitchFamily="34" charset="0"/>
              <a:buChar char="•"/>
            </a:pPr>
            <a:endParaRPr lang="en-US" sz="1200" b="0" baseline="0" dirty="0"/>
          </a:p>
          <a:p>
            <a:pPr marL="465138" lvl="1" indent="0">
              <a:buFont typeface="Arial" panose="020B0604020202020204" pitchFamily="34" charset="0"/>
              <a:buNone/>
            </a:pPr>
            <a:endParaRPr lang="en-US" sz="1200" b="0" dirty="0"/>
          </a:p>
          <a:p>
            <a:pPr marL="636588" lvl="1" indent="-171450">
              <a:buFont typeface="Arial" panose="020B0604020202020204" pitchFamily="34" charset="0"/>
              <a:buChar char="•"/>
            </a:pPr>
            <a:endParaRPr lang="en-US" sz="1200" b="0"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6/12/2017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19</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875740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a:t>Key Points:</a:t>
            </a:r>
          </a:p>
          <a:p>
            <a:pPr defTabSz="941603">
              <a:spcAft>
                <a:spcPts val="343"/>
              </a:spcAft>
              <a:defRPr/>
            </a:pPr>
            <a:r>
              <a:rPr lang="en-US" sz="1200" dirty="0"/>
              <a:t>This is the overview</a:t>
            </a:r>
            <a:r>
              <a:rPr lang="en-US" sz="1200" baseline="0" dirty="0"/>
              <a:t> slide of what’s new for Reporting Services in SQL 2016.</a:t>
            </a:r>
            <a:endParaRPr lang="en-US" sz="120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sz="1200" b="0" dirty="0"/>
              <a:t>With the release of SQL Server 2016 Reporting Services brings modern design to</a:t>
            </a:r>
            <a:r>
              <a:rPr lang="en-US" sz="1200" b="0" baseline="0" dirty="0"/>
              <a:t> enterprise reporting. </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SQL Server 2016 enhances Reporting Services with modern design</a:t>
            </a:r>
            <a:r>
              <a:rPr lang="en-US" sz="1200" kern="1200" baseline="0" dirty="0">
                <a:solidFill>
                  <a:schemeClr val="tx1"/>
                </a:solidFill>
                <a:effectLst/>
                <a:latin typeface="+mn-lt"/>
                <a:ea typeface="MS PGothic" panose="020B0600070205080204" pitchFamily="34" charset="-128"/>
                <a:cs typeface="ＭＳ Ｐゴシック" charset="0"/>
              </a:rPr>
              <a:t> tools </a:t>
            </a:r>
          </a:p>
          <a:p>
            <a:pPr marL="171450" marR="0" indent="-171450" algn="l" defTabSz="932742" rtl="0" eaLnBrk="1" fontAlgn="auto" latinLnBrk="0" hangingPunct="1">
              <a:lnSpc>
                <a:spcPct val="90000"/>
              </a:lnSpc>
              <a:spcBef>
                <a:spcPts val="0"/>
              </a:spcBef>
              <a:spcAft>
                <a:spcPts val="606"/>
              </a:spcAft>
              <a:buClrTx/>
              <a:buSzTx/>
              <a:buFont typeface="Arial" panose="020B0604020202020204" pitchFamily="34" charset="0"/>
              <a:buChar char="•"/>
              <a:tabLst/>
              <a:defRPr/>
            </a:pPr>
            <a:r>
              <a:rPr lang="en-US" sz="1200" b="0" kern="1200" dirty="0">
                <a:solidFill>
                  <a:schemeClr val="tx1"/>
                </a:solidFill>
                <a:effectLst/>
                <a:latin typeface="Segoe UI Light" pitchFamily="34" charset="0"/>
                <a:ea typeface="MS PGothic" panose="020B0600070205080204" pitchFamily="34" charset="-128"/>
                <a:cs typeface="+mn-cs"/>
              </a:rPr>
              <a:t>Modern Report Builder</a:t>
            </a:r>
            <a:r>
              <a:rPr lang="en-US" sz="1200" b="0" kern="1200" baseline="0" dirty="0">
                <a:solidFill>
                  <a:schemeClr val="tx1"/>
                </a:solidFill>
                <a:effectLst/>
                <a:latin typeface="Segoe UI Light" pitchFamily="34" charset="0"/>
                <a:ea typeface="MS PGothic" panose="020B0600070205080204" pitchFamily="34" charset="-128"/>
                <a:cs typeface="+mn-cs"/>
              </a:rPr>
              <a:t> look and feel and Visual Studio 2015 support</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In</a:t>
            </a:r>
            <a:r>
              <a:rPr lang="en-US" sz="1200" kern="1200" baseline="0" dirty="0">
                <a:solidFill>
                  <a:schemeClr val="tx1"/>
                </a:solidFill>
                <a:effectLst/>
                <a:latin typeface="+mn-lt"/>
                <a:ea typeface="MS PGothic" panose="020B0600070205080204" pitchFamily="34" charset="-128"/>
                <a:cs typeface="ＭＳ Ｐゴシック" charset="0"/>
              </a:rPr>
              <a:t> SQL 2016 we will enable mobile reports that are optimized for mobile devices and can be consumed on any device and form factor</a:t>
            </a:r>
            <a:endParaRPr lang="en-US" sz="1200" kern="1200" dirty="0">
              <a:solidFill>
                <a:schemeClr val="tx1"/>
              </a:solidFill>
              <a:effectLst/>
              <a:latin typeface="+mn-lt"/>
              <a:ea typeface="MS PGothic" panose="020B0600070205080204" pitchFamily="34" charset="-128"/>
              <a:cs typeface="ＭＳ Ｐゴシック" charset="0"/>
            </a:endParaRP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And a new</a:t>
            </a:r>
            <a:r>
              <a:rPr lang="en-US" sz="1200" kern="1200" baseline="0" dirty="0">
                <a:solidFill>
                  <a:schemeClr val="tx1"/>
                </a:solidFill>
                <a:effectLst/>
                <a:latin typeface="+mn-lt"/>
                <a:ea typeface="MS PGothic" panose="020B0600070205080204" pitchFamily="34" charset="-128"/>
                <a:cs typeface="ＭＳ Ｐゴシック" charset="0"/>
              </a:rPr>
              <a:t> w</a:t>
            </a:r>
            <a:r>
              <a:rPr lang="en-US" sz="1200" kern="1200" dirty="0">
                <a:solidFill>
                  <a:schemeClr val="tx1"/>
                </a:solidFill>
                <a:effectLst/>
                <a:latin typeface="+mn-lt"/>
                <a:ea typeface="MS PGothic" panose="020B0600070205080204" pitchFamily="34" charset="-128"/>
                <a:cs typeface="ＭＳ Ｐゴシック" charset="0"/>
              </a:rPr>
              <a:t>eb portal experience, which is built on HTML5</a:t>
            </a:r>
            <a:r>
              <a:rPr lang="en-US" sz="1200" kern="1200" baseline="0" dirty="0">
                <a:solidFill>
                  <a:schemeClr val="tx1"/>
                </a:solidFill>
                <a:effectLst/>
                <a:latin typeface="+mn-lt"/>
                <a:ea typeface="MS PGothic" panose="020B0600070205080204" pitchFamily="34" charset="-128"/>
                <a:cs typeface="ＭＳ Ｐゴシック" charset="0"/>
              </a:rPr>
              <a:t> and optimized for modern web </a:t>
            </a:r>
            <a:r>
              <a:rPr lang="en-US" sz="1200" kern="1200" dirty="0">
                <a:solidFill>
                  <a:schemeClr val="tx1"/>
                </a:solidFill>
                <a:effectLst/>
                <a:latin typeface="+mn-lt"/>
                <a:ea typeface="MS PGothic" panose="020B0600070205080204" pitchFamily="34" charset="-128"/>
                <a:cs typeface="ＭＳ Ｐゴシック" charset="0"/>
              </a:rPr>
              <a:t>browsers.</a:t>
            </a:r>
          </a:p>
          <a:p>
            <a:pPr marL="342900" lvl="1"/>
            <a:endParaRPr lang="en-US" dirty="0"/>
          </a:p>
          <a:p>
            <a:pPr marL="171450" indent="-171450">
              <a:spcAft>
                <a:spcPts val="606"/>
              </a:spcAft>
              <a:buFont typeface="Arial" panose="020B0604020202020204" pitchFamily="34" charset="0"/>
              <a:buChar char="•"/>
            </a:pPr>
            <a:endParaRPr lang="en-US" dirty="0"/>
          </a:p>
          <a:p>
            <a:pPr lvl="1"/>
            <a:endParaRPr lang="en-US"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6/12/2017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20</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74853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baseline="0" dirty="0">
                <a:solidFill>
                  <a:schemeClr val="tx1"/>
                </a:solidFill>
                <a:effectLst/>
                <a:latin typeface="Segoe UI Light" pitchFamily="34" charset="0"/>
                <a:ea typeface="+mn-ea"/>
                <a:cs typeface="+mn-cs"/>
              </a:rPr>
              <a:t>Power BI is a cloud-based business analytics service that enables anyone to visualize and analyze data with greater speed, efficiency, and understanding. It connects users to a broad range of live data through easy-to-use dashboards, provides interactive reports, and delivers compelling visualizations that bring data to life.</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Through of the course of the preview over 90,000 companies, cross 185 countries have used Power BI. That is a decade's worth of growth in last generation business intelligence where I have to go get software, install software, get servers, get analysts involved, get all sorts of people involved before anyone got any value, that's a long road from "I want to do it" to "I've done it". With Power BI, this is an enormous user population of people that are now connected with data in a way that was either previously very difficult or for many impossible.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Power BI in many ways is a connector between people and the power of the Microsoft Data Platform including data that lives in our cloud, other peoples clouds, or your </a:t>
            </a:r>
            <a:r>
              <a:rPr lang="en-US" sz="900" kern="1200" dirty="0" err="1">
                <a:solidFill>
                  <a:schemeClr val="tx1"/>
                </a:solidFill>
                <a:effectLst/>
                <a:latin typeface="Segoe UI Light" pitchFamily="34" charset="0"/>
                <a:ea typeface="+mn-ea"/>
                <a:cs typeface="+mn-cs"/>
              </a:rPr>
              <a:t>on-premise</a:t>
            </a:r>
            <a:r>
              <a:rPr lang="en-US" sz="900" kern="1200" dirty="0">
                <a:solidFill>
                  <a:schemeClr val="tx1"/>
                </a:solidFill>
                <a:effectLst/>
                <a:latin typeface="Segoe UI Light" pitchFamily="34" charset="0"/>
                <a:ea typeface="+mn-ea"/>
                <a:cs typeface="+mn-cs"/>
              </a:rPr>
              <a:t> systems and also processed by this wide variety of intelligence analytical capabilities that we have - statistical analysis, machine learning, building custom application - all of this technology and the value of converting data into intelligence flows through Power BI. </a:t>
            </a:r>
            <a:endParaRPr lang="en-US" dirty="0"/>
          </a:p>
        </p:txBody>
      </p:sp>
      <p:sp>
        <p:nvSpPr>
          <p:cNvPr id="4" name="Header Placeholder 3"/>
          <p:cNvSpPr>
            <a:spLocks noGrp="1"/>
          </p:cNvSpPr>
          <p:nvPr>
            <p:ph type="hdr" sz="quarter" idx="10"/>
          </p:nvPr>
        </p:nvSpPr>
        <p:spPr/>
        <p:txBody>
          <a:bodyPr/>
          <a:lstStyle/>
          <a:p>
            <a:r>
              <a:rPr lang="en-US">
                <a:solidFill>
                  <a:prstClr val="black"/>
                </a:solidFill>
              </a:rPr>
              <a:t>Worldwide Partner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6/12/2017 8:48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040599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Points:</a:t>
            </a:r>
          </a:p>
          <a:p>
            <a:r>
              <a:rPr lang="en-US" sz="1200" b="0" dirty="0"/>
              <a:t>View</a:t>
            </a:r>
            <a:r>
              <a:rPr lang="en-US" sz="1200" b="0" baseline="0" dirty="0"/>
              <a:t> most important metrics in one place by pinning Reporting Services paginated report items to your Power BI dashboard.</a:t>
            </a:r>
            <a:endParaRPr lang="en-US" sz="1200" b="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dirty="0"/>
              <a:t>In addition to using Reporting Services on-premises, you can now use</a:t>
            </a:r>
            <a:r>
              <a:rPr lang="en-US" baseline="0" dirty="0"/>
              <a:t> </a:t>
            </a:r>
            <a:r>
              <a:rPr lang="en-US" b="1" dirty="0"/>
              <a:t>Power BI dashboards</a:t>
            </a:r>
            <a:r>
              <a:rPr lang="en-US" dirty="0"/>
              <a:t> to monitor the metrics and trends that matter to you. </a:t>
            </a:r>
            <a:r>
              <a:rPr lang="en-US" sz="1200" kern="1200" dirty="0">
                <a:solidFill>
                  <a:schemeClr val="tx1"/>
                </a:solidFill>
                <a:effectLst/>
                <a:latin typeface="+mn-lt"/>
                <a:ea typeface="MS PGothic" panose="020B0600070205080204" pitchFamily="34" charset="-128"/>
                <a:cs typeface="ＭＳ Ｐゴシック" charset="0"/>
              </a:rPr>
              <a:t>You can harness your on-premises reporting investments and extend it to the cloud. Business users can pin paginated</a:t>
            </a:r>
            <a:r>
              <a:rPr lang="en-US" sz="1200" kern="1200" baseline="0" dirty="0">
                <a:solidFill>
                  <a:schemeClr val="tx1"/>
                </a:solidFill>
                <a:effectLst/>
                <a:latin typeface="+mn-lt"/>
                <a:ea typeface="MS PGothic" panose="020B0600070205080204" pitchFamily="34" charset="-128"/>
                <a:cs typeface="ＭＳ Ｐゴシック" charset="0"/>
              </a:rPr>
              <a:t> </a:t>
            </a:r>
            <a:r>
              <a:rPr lang="en-US" sz="1200" kern="1200" dirty="0">
                <a:solidFill>
                  <a:schemeClr val="tx1"/>
                </a:solidFill>
                <a:effectLst/>
                <a:latin typeface="+mn-lt"/>
                <a:ea typeface="MS PGothic" panose="020B0600070205080204" pitchFamily="34" charset="-128"/>
                <a:cs typeface="ＭＳ Ｐゴシック" charset="0"/>
              </a:rPr>
              <a:t>report items to their Power BI dashboards, enabling them to monitor the most important metrics and trends at a glance in one place. The original reports remain one click away, ensuring that people can drill through to the details when necessary.</a:t>
            </a:r>
            <a:endParaRPr lang="en-US" dirty="0"/>
          </a:p>
          <a:p>
            <a:endParaRPr lang="en-US"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7088D5E3-B0C4-244E-905F-C9848084E0A1}"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21</a:t>
            </a:fld>
            <a:endParaRPr lang="en-US">
              <a:solidFill>
                <a:prstClr val="black"/>
              </a:solidFill>
              <a:latin typeface="Calibri" panose="020F0502020204030204" pitchFamily="34" charset="0"/>
              <a:ea typeface="MS PGothic" panose="020B0600070205080204" pitchFamily="34" charset="-128"/>
            </a:endParaRPr>
          </a:p>
        </p:txBody>
      </p:sp>
      <p:sp>
        <p:nvSpPr>
          <p:cNvPr id="5" name="Footer Placeholder 7"/>
          <p:cNvSpPr>
            <a:spLocks noGrp="1"/>
          </p:cNvSpPr>
          <p:nvPr>
            <p:ph type="ftr" sz="quarter" idx="4"/>
          </p:nvPr>
        </p:nvSpPr>
        <p:spPr>
          <a:xfrm>
            <a:off x="0" y="8759190"/>
            <a:ext cx="5986526" cy="358930"/>
          </a:xfrm>
        </p:spPr>
        <p:txBody>
          <a:bodyPr/>
          <a:lstStyle/>
          <a:p>
            <a:pPr marL="0" defTabSz="92278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863" eaLnBrk="1" fontAlgn="base" hangingPunct="1">
              <a:spcBef>
                <a:spcPct val="0"/>
              </a:spcBef>
              <a:spcAft>
                <a:spcPct val="0"/>
              </a:spcAft>
              <a:defRPr/>
            </a:pPr>
            <a:fld id="{97F7ABFF-3F27-5745-A684-F5A219B3CB2E}" type="datetime1">
              <a:rPr lang="en-US" sz="1200">
                <a:solidFill>
                  <a:srgbClr val="000000"/>
                </a:solidFill>
                <a:latin typeface="Calibri" charset="0"/>
              </a:rPr>
              <a:pPr defTabSz="931863" eaLnBrk="1" fontAlgn="base" hangingPunct="1">
                <a:spcBef>
                  <a:spcPct val="0"/>
                </a:spcBef>
                <a:spcAft>
                  <a:spcPct val="0"/>
                </a:spcAft>
                <a:defRPr/>
              </a:pPr>
              <a:t>6/12/2017</a:t>
            </a:fld>
            <a:endParaRPr lang="en-US" sz="1200" dirty="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defTabSz="932688">
              <a:defRPr/>
            </a:pPr>
            <a:r>
              <a:rPr lang="en-US" dirty="0">
                <a:solidFill>
                  <a:prstClr val="black"/>
                </a:solidFill>
                <a:latin typeface="Calibri"/>
              </a:rPr>
              <a:t>SQL Server 2016 Reporting Services – what’s new</a:t>
            </a:r>
          </a:p>
        </p:txBody>
      </p:sp>
    </p:spTree>
    <p:extLst>
      <p:ext uri="{BB962C8B-B14F-4D97-AF65-F5344CB8AC3E}">
        <p14:creationId xmlns:p14="http://schemas.microsoft.com/office/powerpoint/2010/main" val="2694642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pPr>
            <a:r>
              <a:rPr lang="en-US" sz="1200" dirty="0">
                <a:gradFill>
                  <a:gsLst>
                    <a:gs pos="0">
                      <a:srgbClr val="FFFFFF"/>
                    </a:gs>
                    <a:gs pos="100000">
                      <a:srgbClr val="FFFFFF"/>
                    </a:gs>
                  </a:gsLst>
                  <a:lin ang="5400000" scaled="1"/>
                </a:gradFill>
                <a:cs typeface="Segoe UI" panose="020B0502040204020203" pitchFamily="34" charset="0"/>
              </a:rPr>
              <a:t>Power BI</a:t>
            </a:r>
            <a:r>
              <a:rPr lang="en-US" sz="1200" baseline="0" dirty="0">
                <a:gradFill>
                  <a:gsLst>
                    <a:gs pos="0">
                      <a:srgbClr val="FFFFFF"/>
                    </a:gs>
                    <a:gs pos="100000">
                      <a:srgbClr val="FFFFFF"/>
                    </a:gs>
                  </a:gsLst>
                  <a:lin ang="5400000" scaled="1"/>
                </a:gradFill>
                <a:cs typeface="Segoe UI" panose="020B0502040204020203" pitchFamily="34" charset="0"/>
              </a:rPr>
              <a:t> Desktop is a self-service BI tool designed to allow users to pull data together from multiple different data sources. Transform and clean that data. Model and add custom calculations. And then visually explore and create interactive reports that can be easily published and shared through the Power BI service.</a:t>
            </a: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a:p>
            <a:pPr marL="0" marR="0" indent="0" algn="l" defTabSz="914049" rtl="0" eaLnBrk="1" fontAlgn="auto" latinLnBrk="0" hangingPunct="1">
              <a:lnSpc>
                <a:spcPct val="90000"/>
              </a:lnSpc>
              <a:spcBef>
                <a:spcPts val="0"/>
              </a:spcBef>
              <a:spcAft>
                <a:spcPts val="0"/>
              </a:spcAft>
              <a:buClrTx/>
              <a:buSzTx/>
              <a:buFontTx/>
              <a:buNone/>
              <a:tabLst/>
              <a:defRPr/>
            </a:pPr>
            <a:r>
              <a:rPr lang="en-US" sz="1200" baseline="0" dirty="0">
                <a:gradFill>
                  <a:gsLst>
                    <a:gs pos="0">
                      <a:srgbClr val="FFFFFF"/>
                    </a:gs>
                    <a:gs pos="100000">
                      <a:srgbClr val="FFFFFF"/>
                    </a:gs>
                  </a:gsLst>
                  <a:lin ang="5400000" scaled="1"/>
                </a:gradFill>
                <a:cs typeface="Segoe UI" panose="020B0502040204020203" pitchFamily="34" charset="0"/>
              </a:rPr>
              <a:t>In addition – you can now create your own custom visualizations though our open source visualization framework. More information available at powerbi.com/visuals</a:t>
            </a:r>
            <a:endParaRPr lang="en-US" sz="1200" dirty="0">
              <a:gradFill>
                <a:gsLst>
                  <a:gs pos="0">
                    <a:srgbClr val="FFFFFF"/>
                  </a:gs>
                  <a:gs pos="100000">
                    <a:srgbClr val="FFFFFF"/>
                  </a:gs>
                </a:gsLst>
                <a:lin ang="5400000" scaled="1"/>
              </a:gradFill>
              <a:cs typeface="Segoe UI" panose="020B0502040204020203" pitchFamily="34" charset="0"/>
            </a:endParaRP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87653DB-B31F-428D-9506-C3E312885146}" type="slidenum">
              <a:rPr lang="en-US">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507104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6/12/2017 8:48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684177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Key message:</a:t>
            </a:r>
          </a:p>
          <a:p>
            <a:pPr marL="171450" indent="-171450">
              <a:lnSpc>
                <a:spcPct val="100000"/>
              </a:lnSpc>
              <a:buFont typeface="Arial" panose="020B0604020202020204" pitchFamily="34" charset="0"/>
              <a:buChar char="•"/>
            </a:pPr>
            <a:r>
              <a:rPr lang="en-US" sz="900" kern="1200" dirty="0">
                <a:solidFill>
                  <a:schemeClr val="tx1"/>
                </a:solidFill>
                <a:effectLst/>
                <a:latin typeface="+mn-lt"/>
                <a:ea typeface="+mn-ea"/>
                <a:cs typeface="+mn-cs"/>
              </a:rPr>
              <a:t>Power BI is a business analytics service. With Power BI you can now see your data through a single pane of glass. Live Power BI dashboards and reports show visualizations and KPIs from data residing both on-premises and in the cloud, providing a consolidated view across your business regardless of where your data lives.  It enables someone to better visualize your business and provides</a:t>
            </a:r>
            <a:r>
              <a:rPr lang="en-US" sz="900" kern="1200" baseline="0" dirty="0">
                <a:solidFill>
                  <a:schemeClr val="tx1"/>
                </a:solidFill>
                <a:effectLst/>
                <a:latin typeface="+mn-lt"/>
                <a:ea typeface="+mn-ea"/>
                <a:cs typeface="+mn-cs"/>
              </a:rPr>
              <a:t> a canvas to build the connections to create a 360-degree view of your business. </a:t>
            </a:r>
            <a:endParaRPr lang="en-US" sz="900" kern="1200" dirty="0">
              <a:solidFill>
                <a:schemeClr val="tx1"/>
              </a:solidFill>
              <a:effectLst/>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Talking points:</a:t>
            </a:r>
            <a:endParaRPr lang="en-US" sz="900" b="1" dirty="0">
              <a:solidFill>
                <a:schemeClr val="tx1"/>
              </a:solidFill>
            </a:endParaRPr>
          </a:p>
          <a:p>
            <a:pPr marL="171450" indent="-171450" defTabSz="914367">
              <a:lnSpc>
                <a:spcPct val="100000"/>
              </a:lnSpc>
              <a:buFont typeface="Arial" panose="020B0604020202020204" pitchFamily="34" charset="0"/>
              <a:buChar char="•"/>
            </a:pPr>
            <a:r>
              <a:rPr lang="en-US" sz="900" kern="1200" dirty="0">
                <a:solidFill>
                  <a:schemeClr val="tx1"/>
                </a:solidFill>
                <a:latin typeface="+mn-lt"/>
                <a:ea typeface="+mn-ea"/>
                <a:cs typeface="+mn-cs"/>
              </a:rPr>
              <a:t>This</a:t>
            </a:r>
            <a:r>
              <a:rPr lang="en-US" sz="900" kern="1200" baseline="0" dirty="0">
                <a:solidFill>
                  <a:schemeClr val="tx1"/>
                </a:solidFill>
                <a:latin typeface="+mn-lt"/>
                <a:ea typeface="+mn-ea"/>
                <a:cs typeface="+mn-cs"/>
              </a:rPr>
              <a:t> is Power BI in a nutshell. </a:t>
            </a:r>
            <a:r>
              <a:rPr lang="en-US" sz="900" kern="1200" dirty="0">
                <a:solidFill>
                  <a:schemeClr val="tx1"/>
                </a:solidFill>
                <a:effectLst/>
                <a:latin typeface="+mn-lt"/>
                <a:ea typeface="+mn-ea"/>
                <a:cs typeface="+mn-cs"/>
              </a:rPr>
              <a:t>The Power BI service offers a simple, intuitive experience for interacting with data. From creating and sharing dashboards to exploring and enhancing reports, Power BI makes it easy to engage with data from heterogeneous sources, fueling faster, more insightful business decisions. With Power BI, you get a rich, consolidated view of key information, no matter where all of the underlying data is stored.</a:t>
            </a:r>
          </a:p>
          <a:p>
            <a:pPr defTabSz="914367">
              <a:lnSpc>
                <a:spcPct val="100000"/>
              </a:lnSpc>
            </a:pPr>
            <a:endParaRPr lang="en-US" sz="900" kern="1200" baseline="0" dirty="0">
              <a:solidFill>
                <a:schemeClr val="tx1"/>
              </a:solidFill>
              <a:effectLst/>
              <a:latin typeface="+mn-lt"/>
              <a:ea typeface="+mn-ea"/>
              <a:cs typeface="+mn-cs"/>
            </a:endParaRPr>
          </a:p>
          <a:p>
            <a:pPr defTabSz="914367">
              <a:lnSpc>
                <a:spcPct val="100000"/>
              </a:lnSpc>
            </a:pPr>
            <a:r>
              <a:rPr lang="en-US" sz="900" kern="1200" baseline="0" dirty="0">
                <a:solidFill>
                  <a:schemeClr val="tx1"/>
                </a:solidFill>
                <a:latin typeface="+mn-lt"/>
                <a:ea typeface="+mn-ea"/>
                <a:cs typeface="+mn-cs"/>
              </a:rPr>
              <a:t>We’ll look at the key benefits and differentiators on the next slide</a:t>
            </a:r>
            <a:endParaRPr lang="en-US" sz="900" dirty="0">
              <a:solidFill>
                <a:schemeClr val="tx1"/>
              </a:solidFill>
            </a:endParaRPr>
          </a:p>
          <a:p>
            <a:endParaRPr lang="en-US" sz="900" dirty="0">
              <a:solidFill>
                <a:schemeClr val="tx1"/>
              </a:solidFill>
            </a:endParaRPr>
          </a:p>
        </p:txBody>
      </p:sp>
      <p:sp>
        <p:nvSpPr>
          <p:cNvPr id="4" name="Slide Number Placeholder 3"/>
          <p:cNvSpPr>
            <a:spLocks noGrp="1"/>
          </p:cNvSpPr>
          <p:nvPr>
            <p:ph type="sldNum" sz="quarter" idx="10"/>
          </p:nvPr>
        </p:nvSpPr>
        <p:spPr/>
        <p:txBody>
          <a:bodyPr/>
          <a:lstStyle/>
          <a:p>
            <a:fld id="{EDAAE6D1-3843-499C-919B-894A1B00278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6791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We’re enabling developers to easily add custom visuals into Power BI for use in dashboard, reports and content packs. To help you get started, we’ve published the code for all of our visualizations to GitHub. Along with the visualization framework, we’ve provided our test suite and tooling to help the community build high quality custom visuals for Power BI. All of this is available as an open source project on GitHub. You can also</a:t>
            </a:r>
            <a:r>
              <a:rPr lang="en-US" baseline="0" dirty="0"/>
              <a:t> visit www.powerbi.com/visuals to visit our community authored visuals gallery , download visuals and </a:t>
            </a:r>
            <a:r>
              <a:rPr lang="en-US" baseline="0"/>
              <a:t>get started.</a:t>
            </a:r>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6/12/2017 8:48 AM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25</a:t>
            </a:fld>
            <a:endParaRPr lang="en-US" dirty="0">
              <a:solidFill>
                <a:prstClr val="black"/>
              </a:solidFill>
              <a:latin typeface="Segoe UI"/>
            </a:endParaRPr>
          </a:p>
        </p:txBody>
      </p:sp>
    </p:spTree>
    <p:extLst>
      <p:ext uri="{BB962C8B-B14F-4D97-AF65-F5344CB8AC3E}">
        <p14:creationId xmlns:p14="http://schemas.microsoft.com/office/powerpoint/2010/main" val="1396590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chemeClr val="tx1"/>
                </a:solidFill>
                <a:latin typeface="+mn-lt"/>
              </a:rPr>
              <a:t>Some</a:t>
            </a:r>
            <a:r>
              <a:rPr lang="en-US" sz="900" baseline="0" dirty="0">
                <a:solidFill>
                  <a:schemeClr val="tx1"/>
                </a:solidFill>
                <a:latin typeface="+mn-lt"/>
              </a:rPr>
              <a:t> key quotes from Microsoft customers using Power BI – across different areas</a:t>
            </a:r>
          </a:p>
          <a:p>
            <a:endParaRPr lang="en-US" sz="900" baseline="0" dirty="0">
              <a:solidFill>
                <a:schemeClr val="tx1"/>
              </a:solidFill>
              <a:latin typeface="+mn-l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dirty="0">
                <a:solidFill>
                  <a:schemeClr val="tx1"/>
                </a:solidFill>
                <a:latin typeface="+mn-lt"/>
              </a:rPr>
              <a:t>Visualization:</a:t>
            </a:r>
            <a:r>
              <a:rPr lang="en-US" sz="900" b="1" baseline="0" dirty="0">
                <a:solidFill>
                  <a:schemeClr val="tx1"/>
                </a:solidFill>
                <a:latin typeface="+mn-lt"/>
              </a:rPr>
              <a:t> </a:t>
            </a:r>
            <a:r>
              <a:rPr lang="en-US" sz="900" dirty="0">
                <a:solidFill>
                  <a:schemeClr val="tx1"/>
                </a:solidFill>
                <a:latin typeface="+mn-lt"/>
              </a:rPr>
              <a:t>Metro Bank https://customers.microsoft.com/Pages/CustomerStory.aspx?recid=22883</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solidFill>
                <a:schemeClr val="tx1"/>
              </a:solidFill>
              <a:latin typeface="+mn-l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latin typeface="+mn-lt"/>
              </a:rPr>
              <a:t>Metro Bank, the first new “High Street” bank in more than a century, has 27 stores and more than 350,000 customer accounts</a:t>
            </a:r>
            <a:r>
              <a:rPr lang="en-US" sz="900" baseline="0" dirty="0">
                <a:solidFill>
                  <a:schemeClr val="tx1"/>
                </a:solidFill>
                <a:latin typeface="+mn-lt"/>
              </a:rPr>
              <a:t> with a target of growing to 1M customers by 2020. The first time the bank evaluated Power BI they had just launched a mobile banking solution: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solidFill>
                  <a:schemeClr val="tx1"/>
                </a:solidFill>
                <a:latin typeface="+mn-lt"/>
              </a:rPr>
              <a:t>The bank launched mobile banking on a Tuesday.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solidFill>
                  <a:schemeClr val="tx1"/>
                </a:solidFill>
                <a:latin typeface="+mn-lt"/>
              </a:rPr>
              <a:t>On Thursday the team gathered the first data on how customer were using it.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solidFill>
                  <a:schemeClr val="tx1"/>
                </a:solidFill>
                <a:latin typeface="+mn-lt"/>
              </a:rPr>
              <a:t>On Friday, they used the Excel and the new features to clean up and sift through the data.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solidFill>
                  <a:schemeClr val="tx1"/>
                </a:solidFill>
                <a:latin typeface="+mn-lt"/>
              </a:rPr>
              <a:t>Over the weekend they spent 2 hours creating a Power BI dashboard to give executives and colleagues a highly visual, at-a-glance view of how many people were using it to make payments, view balances and transactions, find a nearby branch, and perform about 20 other functions.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solidFill>
                <a:schemeClr val="tx1"/>
              </a:solidFill>
              <a:latin typeface="+mn-lt"/>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solidFill>
                  <a:schemeClr val="tx1"/>
                </a:solidFill>
                <a:latin typeface="+mn-lt"/>
              </a:rPr>
              <a:t>Today Power BI is used throughout the bank</a:t>
            </a:r>
            <a:r>
              <a:rPr lang="en-US" sz="900" baseline="0" dirty="0">
                <a:solidFill>
                  <a:schemeClr val="tx1"/>
                </a:solidFill>
                <a:latin typeface="+mn-lt"/>
              </a:rPr>
              <a:t> understanding </a:t>
            </a:r>
            <a:r>
              <a:rPr lang="en-US" sz="900" dirty="0">
                <a:solidFill>
                  <a:schemeClr val="tx1"/>
                </a:solidFill>
                <a:effectLst/>
                <a:latin typeface="+mn-lt"/>
              </a:rPr>
              <a:t>how its customers interact with all its services, including stores, online, telephony, and mobile. Analyzing this information so that they can fine-tune its services and reach its million-customer goal. </a:t>
            </a:r>
            <a:endParaRPr lang="en-US" sz="900" dirty="0">
              <a:solidFill>
                <a:schemeClr val="tx1"/>
              </a:solidFill>
              <a:latin typeface="+mn-lt"/>
            </a:endParaRPr>
          </a:p>
          <a:p>
            <a:endParaRPr lang="en-US" sz="900" baseline="0" dirty="0">
              <a:solidFill>
                <a:schemeClr val="tx1"/>
              </a:solidFill>
              <a:latin typeface="+mn-lt"/>
            </a:endParaRPr>
          </a:p>
          <a:p>
            <a:pPr fontAlgn="base"/>
            <a:r>
              <a:rPr lang="en-US" sz="900" b="1" kern="1200" dirty="0">
                <a:solidFill>
                  <a:schemeClr val="tx1"/>
                </a:solidFill>
                <a:effectLst/>
                <a:latin typeface="+mn-lt"/>
                <a:ea typeface="+mn-ea"/>
                <a:cs typeface="+mn-cs"/>
              </a:rPr>
              <a:t>Big Data – </a:t>
            </a:r>
            <a:r>
              <a:rPr lang="en-US" sz="900" b="1" u="sng" kern="1200" dirty="0">
                <a:solidFill>
                  <a:schemeClr val="tx1"/>
                </a:solidFill>
                <a:effectLst/>
                <a:latin typeface="+mn-lt"/>
                <a:ea typeface="+mn-ea"/>
                <a:cs typeface="+mn-cs"/>
                <a:hlinkClick r:id="rId3"/>
              </a:rPr>
              <a:t>City of Barcelona</a:t>
            </a:r>
            <a:r>
              <a:rPr lang="en-US" sz="900" b="1" u="sng" kern="1200" dirty="0">
                <a:solidFill>
                  <a:schemeClr val="tx1"/>
                </a:solidFill>
                <a:effectLst/>
                <a:latin typeface="+mn-lt"/>
                <a:ea typeface="+mn-ea"/>
                <a:cs typeface="+mn-cs"/>
              </a:rPr>
              <a:t> https://customers.microsoft.com/Pages/CustomerStory.aspx?recid=1939</a:t>
            </a:r>
            <a:endParaRPr lang="en-US" sz="900" b="1" kern="1200" dirty="0">
              <a:solidFill>
                <a:schemeClr val="tx1"/>
              </a:solidFill>
              <a:effectLst/>
              <a:latin typeface="+mn-lt"/>
              <a:ea typeface="+mn-ea"/>
              <a:cs typeface="+mn-cs"/>
            </a:endParaRPr>
          </a:p>
          <a:p>
            <a:pPr fontAlgn="base"/>
            <a:r>
              <a:rPr lang="en-US" sz="900" b="1"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help design and deploy its Big Data solution, the city teamed with Bismart, a Microsoft Big Data partner and Microsoft Business Intelligence Partner of the Year. Bismart and Barcelona created new services designed to improve efficiency and transparency. These include an Open Data service that collects and centralizes all public information from Barcelona’s City Hall. Another service uses a dashboard with key performance indicators that measure data from 100 systems about topics such as public transportation, the economy, and population demographics. And Barcelona also used the Big Data platform to streamline the planning for Spain’s largest festival, La Mercé, by analyzing petabytes of real-time data from social media feeds, financial transactions, GPS, traffic, and weather data, parking records, web site visits, and more. </a:t>
            </a:r>
          </a:p>
          <a:p>
            <a:pPr fontAlgn="base"/>
            <a:r>
              <a:rPr lang="en-US" sz="900" b="1" kern="1200" dirty="0">
                <a:solidFill>
                  <a:schemeClr val="tx1"/>
                </a:solidFill>
                <a:effectLst/>
                <a:latin typeface="+mn-lt"/>
                <a:ea typeface="+mn-ea"/>
                <a:cs typeface="+mn-cs"/>
              </a:rPr>
              <a:t> </a:t>
            </a:r>
            <a:endParaRPr lang="en-US" sz="900" kern="1200" dirty="0">
              <a:solidFill>
                <a:schemeClr val="tx1"/>
              </a:solidFill>
              <a:effectLst/>
              <a:latin typeface="+mn-lt"/>
              <a:ea typeface="+mn-ea"/>
              <a:cs typeface="+mn-cs"/>
            </a:endParaRPr>
          </a:p>
          <a:p>
            <a:pPr fontAlgn="base"/>
            <a:r>
              <a:rPr lang="en-US" sz="900" b="1" kern="1200" dirty="0">
                <a:solidFill>
                  <a:schemeClr val="tx1"/>
                </a:solidFill>
                <a:effectLst/>
                <a:latin typeface="+mn-lt"/>
                <a:ea typeface="+mn-ea"/>
                <a:cs typeface="+mn-cs"/>
              </a:rPr>
              <a:t>Machine Learning – </a:t>
            </a:r>
            <a:r>
              <a:rPr lang="en-US" sz="900" b="1" u="sng" kern="1200" dirty="0">
                <a:solidFill>
                  <a:schemeClr val="tx1"/>
                </a:solidFill>
                <a:effectLst/>
                <a:latin typeface="+mn-lt"/>
                <a:ea typeface="+mn-ea"/>
                <a:cs typeface="+mn-cs"/>
                <a:hlinkClick r:id="rId4"/>
              </a:rPr>
              <a:t>Ziosk</a:t>
            </a:r>
            <a:r>
              <a:rPr lang="en-US" sz="900" b="1" u="sng" kern="1200" dirty="0">
                <a:solidFill>
                  <a:schemeClr val="tx1"/>
                </a:solidFill>
                <a:effectLst/>
                <a:latin typeface="+mn-lt"/>
                <a:ea typeface="+mn-ea"/>
                <a:cs typeface="+mn-cs"/>
              </a:rPr>
              <a:t> https://customers.microsoft.com/Pages/CustomerStory.aspx?recid=18294</a:t>
            </a:r>
            <a:endParaRPr lang="en-US" sz="900" kern="1200" dirty="0">
              <a:solidFill>
                <a:schemeClr val="tx1"/>
              </a:solidFill>
              <a:effectLst/>
              <a:latin typeface="+mn-lt"/>
              <a:ea typeface="+mn-ea"/>
              <a:cs typeface="+mn-cs"/>
            </a:endParaRPr>
          </a:p>
          <a:p>
            <a:pPr fontAlgn="base"/>
            <a:r>
              <a:rPr lang="en-US" sz="900" kern="1200" dirty="0">
                <a:solidFill>
                  <a:schemeClr val="tx1"/>
                </a:solidFill>
                <a:effectLst/>
                <a:latin typeface="+mn-lt"/>
                <a:ea typeface="+mn-ea"/>
                <a:cs typeface="+mn-cs"/>
              </a:rPr>
              <a:t>Predictive analytics to do targeted marketing and promotions on the Kiosks based on user behavior and historical data. With Power BI each manager would see a different slice of the data, based on his or her role. A Ziosk marketing manager might see an aggregation based on the company’s 77,000 (as of early 2015) devices. A corporate restaurant manager might see data for the entire chain, with breakdowns by region and restaurant. A manager in the restaurant might see data to show where and when to redeploy resources, such as moving a waiter from one section to another to reduce guest wait times.</a:t>
            </a:r>
          </a:p>
          <a:p>
            <a:pPr fontAlgn="base"/>
            <a:r>
              <a:rPr lang="en-US" sz="900" kern="1200" dirty="0">
                <a:solidFill>
                  <a:schemeClr val="tx1"/>
                </a:solidFill>
                <a:effectLst/>
                <a:latin typeface="+mn-lt"/>
                <a:ea typeface="+mn-ea"/>
                <a:cs typeface="+mn-cs"/>
              </a:rPr>
              <a:t> </a:t>
            </a:r>
          </a:p>
          <a:p>
            <a:pPr fontAlgn="base"/>
            <a:r>
              <a:rPr lang="en-US" sz="900" b="1" kern="1200" dirty="0">
                <a:solidFill>
                  <a:schemeClr val="tx1"/>
                </a:solidFill>
                <a:effectLst/>
                <a:latin typeface="+mn-lt"/>
                <a:ea typeface="+mn-ea"/>
                <a:cs typeface="+mn-cs"/>
              </a:rPr>
              <a:t>IoT – </a:t>
            </a:r>
            <a:r>
              <a:rPr lang="en-US" sz="900" b="1" u="sng" kern="1200" dirty="0">
                <a:solidFill>
                  <a:schemeClr val="tx1"/>
                </a:solidFill>
                <a:effectLst/>
                <a:latin typeface="+mn-lt"/>
                <a:ea typeface="+mn-ea"/>
                <a:cs typeface="+mn-cs"/>
                <a:hlinkClick r:id="rId5"/>
              </a:rPr>
              <a:t>Monterey Water</a:t>
            </a:r>
            <a:r>
              <a:rPr lang="en-US" sz="900" b="1" u="sng" kern="1200" dirty="0">
                <a:solidFill>
                  <a:schemeClr val="tx1"/>
                </a:solidFill>
                <a:effectLst/>
                <a:latin typeface="+mn-lt"/>
                <a:ea typeface="+mn-ea"/>
                <a:cs typeface="+mn-cs"/>
              </a:rPr>
              <a:t> http://blogs.microsoft.com/iot/2015/05/04/data-driven-irrigation-eases-water-distribution-in-california/</a:t>
            </a:r>
            <a:endParaRPr lang="en-US" sz="900" kern="1200" dirty="0">
              <a:solidFill>
                <a:schemeClr val="tx1"/>
              </a:solidFill>
              <a:effectLst/>
              <a:latin typeface="+mn-lt"/>
              <a:ea typeface="+mn-ea"/>
              <a:cs typeface="+mn-cs"/>
            </a:endParaRPr>
          </a:p>
          <a:p>
            <a:pPr fontAlgn="base"/>
            <a:r>
              <a:rPr lang="en-US" sz="900" kern="1200" dirty="0">
                <a:solidFill>
                  <a:schemeClr val="tx1"/>
                </a:solidFill>
                <a:effectLst/>
                <a:latin typeface="+mn-lt"/>
                <a:ea typeface="+mn-ea"/>
                <a:cs typeface="+mn-cs"/>
              </a:rPr>
              <a:t>Streaming data into Power BI from sensors across the water system to help optimize operations and cost efficiencies.</a:t>
            </a:r>
          </a:p>
        </p:txBody>
      </p:sp>
      <p:sp>
        <p:nvSpPr>
          <p:cNvPr id="4" name="Slide Number Placeholder 3"/>
          <p:cNvSpPr>
            <a:spLocks noGrp="1"/>
          </p:cNvSpPr>
          <p:nvPr>
            <p:ph type="sldNum" sz="quarter" idx="10"/>
          </p:nvPr>
        </p:nvSpPr>
        <p:spPr/>
        <p:txBody>
          <a:bodyPr/>
          <a:lstStyle/>
          <a:p>
            <a:fld id="{EDAAE6D1-3843-499C-919B-894A1B00278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822811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Monterey</a:t>
            </a:r>
            <a:r>
              <a:rPr lang="en-US" b="1" baseline="0" dirty="0"/>
              <a:t> Water </a:t>
            </a:r>
            <a:r>
              <a:rPr lang="en-US" baseline="0" dirty="0"/>
              <a:t>– operates a wastewater facility that recycles water to irrigate crops. Between the main plant and 25 pumping stations they treat 20 million gallons of water per day. </a:t>
            </a:r>
          </a:p>
          <a:p>
            <a:endParaRPr lang="en-US" baseline="0" dirty="0"/>
          </a:p>
          <a:p>
            <a:r>
              <a:rPr lang="en-US" b="1" baseline="0" dirty="0"/>
              <a:t>Problem</a:t>
            </a:r>
            <a:r>
              <a:rPr lang="en-US" baseline="0" dirty="0"/>
              <a:t> – whenever demand for water exceeds capacity of the plan it storage reserves they need to tap into wells that require enormous pumps that consume huge amounts of electricity. Similar pumps are required to move water across various locations through the facility. Firing up a single pump can cost thousands of dollars. </a:t>
            </a:r>
            <a:endParaRPr lang="en-US" dirty="0"/>
          </a:p>
          <a:p>
            <a:endParaRPr lang="en-US" dirty="0"/>
          </a:p>
          <a:p>
            <a:r>
              <a:rPr lang="en-US" b="1" dirty="0"/>
              <a:t>Challenge</a:t>
            </a:r>
            <a:r>
              <a:rPr lang="en-US" dirty="0"/>
              <a:t> – analyzing and</a:t>
            </a:r>
            <a:r>
              <a:rPr lang="en-US" baseline="0" dirty="0"/>
              <a:t> making decisions on real time data to optimize on energy costs, water processing capacity at the plan, storage reserve capacity, to meet demand. </a:t>
            </a:r>
            <a:endParaRPr lang="en-US" dirty="0"/>
          </a:p>
          <a:p>
            <a:endParaRPr lang="en-US" dirty="0"/>
          </a:p>
          <a:p>
            <a:endParaRPr lang="en-US" dirty="0"/>
          </a:p>
          <a:p>
            <a:r>
              <a:rPr lang="en-US" dirty="0"/>
              <a:t>MRWPCA operates a wastewater facility that recycles water to irrigate crops across the southern Monterey Bay region. Between its main plant and 25 pumping stations, MRWPCA treats 20 million gallons of water per day.</a:t>
            </a:r>
          </a:p>
          <a:p>
            <a:r>
              <a:rPr lang="en-US" dirty="0"/>
              <a:t>Whenever demand for water exceeds the capacity of the plant and its storage reservoirs, wells must be tapped, requiring the operation of enormous pumps that consume huge amounts of electricity. Similar pumps are required to move water among various locations and processes throughout the facility. All of this makes MRWPCA a major consumer of electricity that is subjected to certain punitive tariffs. “At times just firing up a single pump can cost the agency thousands of dollars,” says Tom Kouretas, an engineer who focuses on energy issues at the facility.</a:t>
            </a:r>
          </a:p>
          <a:p>
            <a:endParaRPr lang="en-US" dirty="0"/>
          </a:p>
          <a:p>
            <a:r>
              <a:rPr lang="en-US" dirty="0"/>
              <a:t>“Trying to understand how best to optimize these processes and stay below peak energy demands means that the agency must understand when we are using power, what the price is on the grid, what the total load is of each process, how to distribute loads among various pumps, and how much the solar production contributes to power availability in the moment,” Kouretas says.</a:t>
            </a:r>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6/12/2017 8:48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103616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So we're an outsource provider of laundry services.  We're the number one provider in Canada, number two provider in the United States.  And essentially our product is our people and our customer service.  So what we do is in a multi-family housing setting, where there is a laundry, shared laundry type of a setting, our customers use that equipment and we on behalf of the owners of that building will collect, service, and install that equipment for them.  So we maintain it.  We're essentially a facilities management and service company.  We are a billion dollar company, valued at over $1 billion today and we're on our way to becoming a $3 billion company over the next five years, all through the application of Microsoft's technology.</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So if I live in an apartment, or if I'm living in a dorm and I go down to the laundry room that's your stuff.</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That's our stuff.  So most of the universities in California, as an example, Stanford, UCLA, we've been doing laundry services at UCLA for over 50 years.</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Wow.</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So our average customer tenure is 23 years.</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That's a long time.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Indeed.</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So a lot has changed, by the way, over 23 years.</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It has, absolutely.  Over the past few years we embarked on a journey, as I shared earlier, to really going from being a laundry services provider to being a technology and services provider.  We think of ourselves as a broker of technology and service.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And how have you used the Microsoft data platform to make that happen?</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So our Microsoft data platform, it really starts with Dynamics for us, Dynamics CRM, Dynamics GP.  We have a very rich implementation of </a:t>
            </a:r>
            <a:r>
              <a:rPr lang="en-US" sz="900" kern="1200" dirty="0" err="1">
                <a:solidFill>
                  <a:schemeClr val="tx1"/>
                </a:solidFill>
                <a:effectLst/>
                <a:latin typeface="Segoe UI Light" pitchFamily="34" charset="0"/>
                <a:ea typeface="+mn-ea"/>
                <a:cs typeface="+mn-cs"/>
              </a:rPr>
              <a:t>WennSoft</a:t>
            </a:r>
            <a:r>
              <a:rPr lang="en-US" sz="900" kern="1200" dirty="0">
                <a:solidFill>
                  <a:schemeClr val="tx1"/>
                </a:solidFill>
                <a:effectLst/>
                <a:latin typeface="Segoe UI Light" pitchFamily="34" charset="0"/>
                <a:ea typeface="+mn-ea"/>
                <a:cs typeface="+mn-cs"/>
              </a:rPr>
              <a:t>, as well.  We have a great partner channel in TMC and others who have implemented our technology.  And on top of that we have a very rich data warehouse.  So our data warehouse, which was implemented a couple of years ago, really started coming to life over the past couple of years with the emergence of Power BI and the other suites around the Power BI platform.</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Got it.  And so we're talking in this section about data, more data, the ability to bring all your data together and I guess that's what the data warehouse does for you.  What kind of data do you keep in there?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So our enterprise data within our four walls, if you will, our information about equipment that's installed, the service transactions that we've performed, and the revenue cycle transactions that we've performed, as well.  And then the external data that, Power BI we're going to show in just a minute, really kind of tells a more rich story about our business.  And what the data has done for us, James, is it's allowed us to grow our business more profitably than we otherwise could have without these insights.  </a:t>
            </a:r>
            <a:r>
              <a:rPr lang="en-US" sz="900" b="1" kern="1200" dirty="0">
                <a:solidFill>
                  <a:srgbClr val="FF0000"/>
                </a:solidFill>
                <a:effectLst/>
                <a:latin typeface="Segoe UI Light" pitchFamily="34" charset="0"/>
                <a:ea typeface="+mn-ea"/>
                <a:cs typeface="+mn-cs"/>
              </a:rPr>
              <a:t>So we have really been now a pioneer in how we think about pricing and how we measure usage to get the optimal pricing for each of our customers in each of our 70,000 locations.</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Let's go see what a high-tech laundry business looks like.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Let's go check it out.  So a year ago we licensed Power BI very quickly and the first kind of tool we pulled out of the box, the first toy we pulled out was Power Map.  So we have over 70,000 locations and before Power Map our ability to kind of take our data and put it on a map pretty limited.  We were able to do this within a few minutes, with no programming at all.  And so it was really exciting.</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what we're looking at here is actually our service data.  And we just, again, drag and drop this onto the map here.  And this is actually showing us the repairs per machine by manufacturer.  So you'd expect that similar manufacturers would have a similar repair rate, or reliability rate.  This allows us to normalize that and put it right on the map.</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So what were those columns that were poking up?</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So those columns that were poking up are actually our locations.  So those locations let me just kind of go back to that, each of those 70,000 columns is a location and the height of the columns indicates the repairs per machine.  So if it's higher it's no </a:t>
            </a:r>
            <a:r>
              <a:rPr lang="en-US" sz="900" kern="1200" dirty="0" err="1">
                <a:solidFill>
                  <a:schemeClr val="tx1"/>
                </a:solidFill>
                <a:effectLst/>
                <a:latin typeface="Segoe UI Light" pitchFamily="34" charset="0"/>
                <a:ea typeface="+mn-ea"/>
                <a:cs typeface="+mn-cs"/>
              </a:rPr>
              <a:t>bueno</a:t>
            </a:r>
            <a:r>
              <a:rPr lang="en-US" sz="900" kern="1200" dirty="0">
                <a:solidFill>
                  <a:schemeClr val="tx1"/>
                </a:solidFill>
                <a:effectLst/>
                <a:latin typeface="Segoe UI Light" pitchFamily="34" charset="0"/>
                <a:ea typeface="+mn-ea"/>
                <a:cs typeface="+mn-cs"/>
              </a:rPr>
              <a:t>.  We don't like that.</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Something is going wrong u in the Northeast there.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That's right.  And it should be normalized across manufacturers, so there could be a house problem.  We have house problems.  We have user error, I hate to say it.  But, then we have traditional machine problems, as well.  And so we may have to do some user education problems and the Power BI story we're going to show in a minute will help us drill beneath this data to understand what those problems might be.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Got it.</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 So that's service data.  We also think about revenue cycle.  So what we're showing here is actually the revenue per machine.  And again, this is very easy for us to just take drag and drop that information right onto the map and then show very quickly the productivity.  These heat maps are showing money.  This is showing revenue per machine that we're gleaning out of these machines.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Again, our customers, our residents in these apartment communities, they're putting either quarters in a machine or they're swiping a credit card or using some electronic payment system in every one of these </a:t>
            </a:r>
            <a:r>
              <a:rPr lang="en-US" sz="900" b="1" kern="1200" dirty="0">
                <a:solidFill>
                  <a:schemeClr val="tx1"/>
                </a:solidFill>
                <a:effectLst/>
                <a:latin typeface="Segoe UI Light" pitchFamily="34" charset="0"/>
                <a:ea typeface="+mn-ea"/>
                <a:cs typeface="+mn-cs"/>
              </a:rPr>
              <a:t>500,000 machines</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And do you have to choose one is coin one is card?</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Typically there's one or the other, but we also have some that actually have both.  So you can see these pink bars are actually going to indicate coin and card.</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I see.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So about 60 percent of our revenue comes in from traditional means, so it's coins or dollar bills.  That 40 percent is coming via electronics.  We're payment system agnostic. We'll put in whatever makes sense.  But what I shared in the earlier session, which I want to kind of showcase today, is we really have gleaned some unexpected insights about our business as it relates to payment systems.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Traditional thinking is, hey, just move everything electronic.  You've got to be able to swipe a card.  Okay, well, let me show you what that looks like.  So what we're showing here is this is coin versus card revenues by location.  Now the height of the bar is a good thing.  This is the amount of revenue we're getting from that location.  And the color of the bar, again, indicates the payment system itself.</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Now we're going to overlay that gross per machine, so this is how productive these locations are.  And so when I overlay that on top of this map, I'm starting to get a real picture here for at a location level how productive our machines are and how productive these locations are.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This is Southern California.  We've got 50,000-plus machines in Southern California.  We have 500,000 in North America.  But now we're looking at Long Beach.</a:t>
            </a:r>
          </a:p>
          <a:p>
            <a:r>
              <a:rPr lang="en-US" sz="900" b="1"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Let me tell you just a very brief story about Long Beach.  It's the fifth largest city in California, has over 500,000 people, and we've got 8,000 machines in Long Beach.  And most of them, you can tell from this light blue color, are coin operated.  I also have some card operated machines that are here as well.  </a:t>
            </a:r>
          </a:p>
          <a:p>
            <a:r>
              <a:rPr lang="en-US" sz="900" b="1"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But what you'll notice is that the productivity of the coin machines is actually higher than the card machines.  And the reason for that is essentially it's a demographic preference.  The residents in these communities just simply prefer cash.  That's how they want to interact with our service, so we let them do that.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We can collect either way.  We can install either payment system.  But in this particular example, that's what they prefer.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And that impacts your revenue.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That impacts our revenue.  </a:t>
            </a:r>
            <a:r>
              <a:rPr lang="en-US" sz="900" b="1" kern="1200" dirty="0">
                <a:solidFill>
                  <a:schemeClr val="tx1"/>
                </a:solidFill>
                <a:effectLst/>
                <a:latin typeface="Segoe UI Light" pitchFamily="34" charset="0"/>
                <a:ea typeface="+mn-ea"/>
                <a:cs typeface="+mn-cs"/>
              </a:rPr>
              <a:t>So in some cases, when we install the wrong payment system, we'll see revenues actually go down. </a:t>
            </a:r>
            <a:r>
              <a:rPr lang="en-US" sz="900" kern="1200" dirty="0">
                <a:solidFill>
                  <a:schemeClr val="tx1"/>
                </a:solidFill>
                <a:effectLst/>
                <a:latin typeface="Segoe UI Light" pitchFamily="34" charset="0"/>
                <a:ea typeface="+mn-ea"/>
                <a:cs typeface="+mn-cs"/>
              </a:rPr>
              <a:t> Obviously, not a good thing.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that's what Power Map has done for us.  It's a great tool.  It's visual.  Just by its nature, it runs off of Excel.  So when we think about distributing those insights, we think about Power BI.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This is what's really exciting for us is now taking the data that we just saw, along with all of our other enterprise data in our Dynamics ERP platform along with CRM, along with our other bespoke systems, our customer systems, teaming that data along with other data that's external and bringing that all together.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The heart rate monitor of your business.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It is.  So this is a heart rate monitor for our business.  So let's take service as an example.  So here's our dashboard.  We can now drive into service.  Remember those tall bars in the northeast?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Yeah.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Let's go check out to see what the heck is going on there.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as I click on this, it's going to take me to a page that's going to get deeper on the insights of the machines themselves.  So now we're going to look at service calls by resolution, and we're going to look at the reasons for service calls normalized by manufacturer.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And what did you click there?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So what I just clicked here was -- we masked this because we want to protect our manufacturer partners.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Fair enough.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But I just clicked on one of our manufacturers, our predominant manufacturer.  And it's telling us about the problems that we've seen for these service calls.  And I can compare that to potentially another manufacturer from whom I'm buying.  And in some cases, I may want to go back to that manufacturer and work with them, which we do.  Or I may think about a certain geography and think through, okay, I've got to work on a user education for this new type of equipment that we just installed.  </a:t>
            </a:r>
          </a:p>
          <a:p>
            <a:r>
              <a:rPr lang="en-US" sz="900" b="1"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Got it.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So this is going to give me all that.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This is the other cool thing about Power BI.  I can make any of these metrics that are shown here, I can surface those on my main dashboard.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So you pin them back just like I was showing.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I pin them back.  And so we've taken the data and we've essentially said, you know what, IT is getting out of the business of cosmetics and how data is presented.  IT is in the business of being a steward of that data, but a broker of services, not a builder anymore, but a broker of these services.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That was hard to do in the past.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It was very hard to do.  And Power BI is a platform that just allows us to take this and essentially give it to the business and let the business decide what they want to see.  It's no longer sort of the stone tablets of reporting.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Right.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It's all live data, it's all surfaced right here.  And now I took that one metric we saw earlier and I've pinned that to my dashboard.  I can take that and can be alerted for any kind of an exception that's flagged, or if it trips over a certain threshold.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Got it.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So that's service.  I'm going to quickly go through these last two.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We can grow our business in one of two ways.  </a:t>
            </a:r>
            <a:r>
              <a:rPr lang="en-US" sz="900" b="1" kern="1200" dirty="0">
                <a:solidFill>
                  <a:schemeClr val="tx1"/>
                </a:solidFill>
                <a:effectLst/>
                <a:latin typeface="Segoe UI Light" pitchFamily="34" charset="0"/>
                <a:ea typeface="+mn-ea"/>
                <a:cs typeface="+mn-cs"/>
              </a:rPr>
              <a:t>We're a billion-dollar business today, we're going to quickly become a $3-billion business by penetrating new markets, by opening new verticals, and also by managing and optimizing pricing.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as I think about new offices, we have a concept we call the micro branch.  Micro branch is basically a small implementation of our service, but has all of our technology.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I look at Miami.  So we've determined through the use of data and the studies that we've done, through econometric modeling, that gas prices and certain weekly wages, unemployment rates, these are external factors that create an optimal environment for our service.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We know that when gas prices fall to a certain level and unemployment falls to a certain level and weekly wages rise to a certain level that our product, our service is going to go up, the usage of that service.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so what this is showing me is I can say, "Which markets do I want to look at potentially entering?"  With this micro branch concept, we decided that Miami was the right market for us.  So we just opened the doors in Miami about three and a half weeks ago.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Congratulations.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Really excited about that.  And we've got a couple more on the way.  But that kind of insight that I'm able to determine which market to enter into, I can surface.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And once you've entered that market, can you use the platform to understand if it was a good decision?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That's exactly right.  So we went into the Phoenix market, just completely green field.  Planted our flag, set up shop there, and we've been very pleased with our performance there.  We can show all that performance and how it's been tracking versus our plan all through these systems.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Great.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So last point I want to show on Power BI is pricing.  Pricing is huge for us.  We have 70,000 locations.  What should the price of laundry be at each of our locations?  I don't know.  And a human really can't know.  That's what we discovered over many, many years of trying to sort of solve this riddle.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Throwing darts?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It's throwing darts.  And so we spent a long time trying to figure out, what is the best way for us to determine what the price of laundry should be for that location?  We don't want to over price.  If we over vend, then our customers are going to go elsewhere.  And then if we under vend, we're missing out on an opportunity for our customers because we split revenue with our customers.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Interesting.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JOHN BUCCOLA</a:t>
            </a:r>
            <a:r>
              <a:rPr lang="en-US" sz="900" kern="1200" dirty="0">
                <a:solidFill>
                  <a:schemeClr val="tx1"/>
                </a:solidFill>
                <a:effectLst/>
                <a:latin typeface="Segoe UI Light" pitchFamily="34" charset="0"/>
                <a:ea typeface="+mn-ea"/>
                <a:cs typeface="+mn-cs"/>
              </a:rPr>
              <a:t>:  So we want to get that just right.  And so what we found was these factors, along with a few others, by putting this together with our data and our enterprise data, we're able to get a better flow-through rate of usage by optimizing these metrics.  So I can take this information, Power BI does this for me.  In the old days, crawl through spreadsheets.  Crawl through government spreadsheets, put all this census data in, gas prices, all this stuff, and it needs to get updated all the time.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With Power BI, all this information gets funneled right here.  And it's in terms I understand.  So now I can see the gas prices and the unemployment rate in Hayward, as an example, that's our East Bay market just outside of San Francisco.  I can see exactly what weekly wages are doing there, I can see what's happening with unemployment, I can see what's happening with gas prices.  These are favorable trends for us and for our business.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Power BI has been very powerful for us to take all this information, put it in one place.  Not only our internal data, but to surface insights about our business even through the lens, potentially, of macro-economic data.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JAMES PHILLIPS</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So John showed you that by taking various kinds of data, he had service data, he had revenue data, he had macro-economic data, by pulling all that together, using Power BI, he had the opportunity to learn things that move the needle for his business.  They've seen a 3X increase in their revenue as a result of the ability to price based on this data. </a:t>
            </a:r>
          </a:p>
          <a:p>
            <a:endParaRPr lang="en-US" sz="1400" dirty="0"/>
          </a:p>
        </p:txBody>
      </p:sp>
      <p:sp>
        <p:nvSpPr>
          <p:cNvPr id="4" name="Header Placeholder 3"/>
          <p:cNvSpPr>
            <a:spLocks noGrp="1"/>
          </p:cNvSpPr>
          <p:nvPr>
            <p:ph type="hdr" sz="quarter" idx="10"/>
          </p:nvPr>
        </p:nvSpPr>
        <p:spPr/>
        <p:txBody>
          <a:bodyPr/>
          <a:lstStyle/>
          <a:p>
            <a:r>
              <a:rPr lang="en-US">
                <a:solidFill>
                  <a:prstClr val="black"/>
                </a:solidFill>
              </a:rPr>
              <a:t>Convergence Europe 2014 Keynote</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6/12/2017 8:48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179322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678">
              <a:defRPr/>
            </a:pPr>
            <a:r>
              <a:rPr lang="en-US" sz="400" dirty="0"/>
              <a:t>Video: https://www.youtube.com/user/mscloudos/custom?x=us-en_casestudiesrds_332_12</a:t>
            </a:r>
          </a:p>
          <a:p>
            <a:pPr defTabSz="905678">
              <a:defRPr/>
            </a:pPr>
            <a:r>
              <a:rPr lang="en-US" sz="400" dirty="0"/>
              <a:t>Case Study: </a:t>
            </a:r>
            <a:r>
              <a:rPr lang="en-US" sz="400" dirty="0">
                <a:solidFill>
                  <a:schemeClr val="bg1"/>
                </a:solidFill>
                <a:ea typeface="Segoe UI" pitchFamily="34" charset="0"/>
                <a:cs typeface="Segoe UI" pitchFamily="34" charset="0"/>
              </a:rPr>
              <a:t>http://www.microsoft.com/casestudies/Power-BI-for-Office-365/MediaCom/Global-Media-Agency-Expects-Better-Campaigns-and-Multimillion-Dollar-Gains-from-Cloud-BI/710000003916</a:t>
            </a:r>
          </a:p>
          <a:p>
            <a:pPr defTabSz="905678">
              <a:defRPr/>
            </a:pPr>
            <a:endParaRPr lang="en-US" sz="400" dirty="0"/>
          </a:p>
          <a:p>
            <a:r>
              <a:rPr lang="es-ES" b="1" dirty="0"/>
              <a:t>Video: </a:t>
            </a:r>
            <a:r>
              <a:rPr lang="es-ES" b="1" u="sng" dirty="0">
                <a:hlinkClick r:id="rId3"/>
              </a:rPr>
              <a:t>https://www.youtube.com/user/mscloudos/custom?x=us-en_casestudiesrds_332_12</a:t>
            </a:r>
            <a:r>
              <a:rPr lang="es-ES" b="1" dirty="0"/>
              <a:t> </a:t>
            </a:r>
            <a:endParaRPr lang="en-US" dirty="0"/>
          </a:p>
          <a:p>
            <a:r>
              <a:rPr lang="en-US" b="1" dirty="0"/>
              <a:t>Case Study: https://customers.microsoft.com/Pages/CustomerStory.aspx?recid=16390</a:t>
            </a:r>
          </a:p>
          <a:p>
            <a:endParaRPr lang="en-US" b="1" dirty="0"/>
          </a:p>
          <a:p>
            <a:r>
              <a:rPr lang="en-US" b="1" dirty="0"/>
              <a:t>Case Study Summary:</a:t>
            </a:r>
            <a:endParaRPr lang="en-US" dirty="0"/>
          </a:p>
          <a:p>
            <a:r>
              <a:rPr lang="en-US" dirty="0" err="1"/>
              <a:t>MediaCom</a:t>
            </a:r>
            <a:r>
              <a:rPr lang="en-US" dirty="0"/>
              <a:t> uses Power BI for Office 365 to analyze and gauge the effectiveness of the campaigns the company creates for its clients.  Using the powerful Microsoft business intelligence tools to analyze paid and earned media activity, </a:t>
            </a:r>
            <a:r>
              <a:rPr lang="en-US" dirty="0" err="1"/>
              <a:t>MediaCom</a:t>
            </a:r>
            <a:r>
              <a:rPr lang="en-US" dirty="0"/>
              <a:t> can quickly optimize campaign performance and spend across every media channel.  The process is efficient, drives better performance, and increases productivity by up to millions of dollars per campaign.</a:t>
            </a:r>
          </a:p>
          <a:p>
            <a:r>
              <a:rPr lang="en-US" b="1" dirty="0"/>
              <a:t>Slide talk track:</a:t>
            </a:r>
            <a:endParaRPr lang="en-US" dirty="0"/>
          </a:p>
          <a:p>
            <a:pPr marL="166632" indent="-166632">
              <a:buFont typeface="Arial" panose="020B0604020202020204" pitchFamily="34" charset="0"/>
              <a:buChar char="•"/>
            </a:pPr>
            <a:r>
              <a:rPr lang="en-US" dirty="0" err="1"/>
              <a:t>MediaCom</a:t>
            </a:r>
            <a:r>
              <a:rPr lang="en-US" dirty="0"/>
              <a:t> directs </a:t>
            </a:r>
            <a:r>
              <a:rPr lang="en-US" dirty="0" err="1"/>
              <a:t>omni</a:t>
            </a:r>
            <a:r>
              <a:rPr lang="en-US" dirty="0"/>
              <a:t>-channel campaigns for global enterprise clients including P&amp;G, Coca-Cola, and </a:t>
            </a:r>
            <a:r>
              <a:rPr lang="en-US" dirty="0" err="1"/>
              <a:t>Volkkswagen</a:t>
            </a:r>
            <a:r>
              <a:rPr lang="en-US" dirty="0"/>
              <a:t>.</a:t>
            </a:r>
          </a:p>
          <a:p>
            <a:pPr marL="166632" indent="-166632">
              <a:buFont typeface="Arial" panose="020B0604020202020204" pitchFamily="34" charset="0"/>
              <a:buChar char="•"/>
            </a:pPr>
            <a:r>
              <a:rPr lang="en-US" dirty="0" err="1"/>
              <a:t>MediaCom</a:t>
            </a:r>
            <a:r>
              <a:rPr lang="en-US" dirty="0"/>
              <a:t> wanted a simple, immediate, and intuitive way to measure the health of an ad campaign run for some of its biggest and most diverse clients.  </a:t>
            </a:r>
          </a:p>
          <a:p>
            <a:pPr marL="166632" indent="-166632">
              <a:buFont typeface="Arial" panose="020B0604020202020204" pitchFamily="34" charset="0"/>
              <a:buChar char="•"/>
            </a:pPr>
            <a:r>
              <a:rPr lang="en-US" dirty="0"/>
              <a:t>The company needed a way to collect and integrate results from TV, print, radio, search, display, event sponsorships, and the web to determine the success of a campaign and the value returned to the client, especially over time—represented by a composite score.</a:t>
            </a:r>
          </a:p>
          <a:p>
            <a:pPr marL="166632" indent="-166632">
              <a:buFont typeface="Arial" panose="020B0604020202020204" pitchFamily="34" charset="0"/>
              <a:buChar char="•"/>
            </a:pPr>
            <a:r>
              <a:rPr lang="en-US" dirty="0" err="1"/>
              <a:t>MediaCom</a:t>
            </a:r>
            <a:r>
              <a:rPr lang="en-US" dirty="0"/>
              <a:t>, together with Microsoft, created a “health check” that quickly captures the many facets of a multi-platform media campaign in a single score.   </a:t>
            </a:r>
          </a:p>
          <a:p>
            <a:pPr marL="166632" indent="-166632">
              <a:buFont typeface="Arial" panose="020B0604020202020204" pitchFamily="34" charset="0"/>
              <a:buChar char="•"/>
            </a:pPr>
            <a:r>
              <a:rPr lang="en-US" dirty="0"/>
              <a:t>The media agency conducted a proof of concept using Power BI for Microsoft Office 365, with Power BI tools used through the Excel spreadsheet software—something with which account managers were already familiar.</a:t>
            </a:r>
          </a:p>
          <a:p>
            <a:pPr marL="166632" indent="-166632">
              <a:buFont typeface="Arial" panose="020B0604020202020204" pitchFamily="34" charset="0"/>
              <a:buChar char="•"/>
            </a:pPr>
            <a:r>
              <a:rPr lang="en-US" dirty="0" err="1"/>
              <a:t>MediaCom</a:t>
            </a:r>
            <a:r>
              <a:rPr lang="en-US" dirty="0"/>
              <a:t> used Power BI to discover, merge, and visualize data from multiple third-party data sets.  The agency then used Power BI to bring the data sets into a unified campaign dashboard for the client, enabling real-time data analysis and reports that can influence and improve campaign planning and performance.</a:t>
            </a:r>
          </a:p>
          <a:p>
            <a:pPr marL="166632" indent="-166632">
              <a:buFont typeface="Arial" panose="020B0604020202020204" pitchFamily="34" charset="0"/>
              <a:buChar char="•"/>
            </a:pPr>
            <a:r>
              <a:rPr lang="en-US" dirty="0"/>
              <a:t>With Power BI for Office 365, </a:t>
            </a:r>
            <a:r>
              <a:rPr lang="en-US" dirty="0" err="1"/>
              <a:t>MediaCom</a:t>
            </a:r>
            <a:r>
              <a:rPr lang="en-US" dirty="0"/>
              <a:t> can facilitate faster, more-effective campaign management and productivity gains that can add millions of dollars in value per campaign.</a:t>
            </a:r>
          </a:p>
          <a:p>
            <a:pPr marL="166632" indent="-166632">
              <a:buFont typeface="Arial" panose="020B0604020202020204" pitchFamily="34" charset="0"/>
              <a:buChar char="•"/>
            </a:pPr>
            <a:r>
              <a:rPr lang="en-US" dirty="0"/>
              <a:t>The agency will be able to constantly monitor campaign activity, responding quickly and effectively to resolve small issues before they can escalate.  </a:t>
            </a:r>
          </a:p>
          <a:p>
            <a:pPr marL="166632" indent="-166632">
              <a:buFont typeface="Arial" panose="020B0604020202020204" pitchFamily="34" charset="0"/>
              <a:buChar char="•"/>
            </a:pPr>
            <a:r>
              <a:rPr lang="en-US" b="1" dirty="0" err="1"/>
              <a:t>MediaCom</a:t>
            </a:r>
            <a:r>
              <a:rPr lang="en-US" b="1" dirty="0"/>
              <a:t> can keep clients better and more frequently informed on the status of campaigns, with more meaningful conversations about brand strategy and growth.</a:t>
            </a:r>
          </a:p>
          <a:p>
            <a:endParaRPr lang="en-US" b="1" dirty="0"/>
          </a:p>
          <a:p>
            <a:pPr marL="0" marR="0" indent="0" algn="l" defTabSz="932404" rtl="0" eaLnBrk="1" fontAlgn="auto" latinLnBrk="0" hangingPunct="1">
              <a:lnSpc>
                <a:spcPct val="90000"/>
              </a:lnSpc>
              <a:spcBef>
                <a:spcPts val="0"/>
              </a:spcBef>
              <a:spcAft>
                <a:spcPts val="340"/>
              </a:spcAft>
              <a:buClrTx/>
              <a:buSzTx/>
              <a:buFontTx/>
              <a:buNone/>
              <a:tabLst/>
              <a:defRPr/>
            </a:pPr>
            <a:endParaRPr lang="en-US" dirty="0"/>
          </a:p>
          <a:p>
            <a:pPr marL="0" marR="0" indent="0" algn="l" defTabSz="932404"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Data Insights Conversation</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90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90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EC698D-F6CA-4F39-90A1-242B9D815B3D}" type="datetime1">
              <a:rPr lang="en-US" smtClean="0">
                <a:solidFill>
                  <a:prstClr val="black"/>
                </a:solidFill>
              </a:rPr>
              <a:pPr/>
              <a:t>6/12/2017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508455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hlinkClick r:id="rId3"/>
              </a:rPr>
              <a:t>https://customers.microsoft.com/Pages/CustomerStory.aspx?recid=23330</a:t>
            </a:r>
            <a:endParaRPr lang="en-US" dirty="0"/>
          </a:p>
        </p:txBody>
      </p:sp>
      <p:sp>
        <p:nvSpPr>
          <p:cNvPr id="4" name="Slide Number Placeholder 3"/>
          <p:cNvSpPr>
            <a:spLocks noGrp="1"/>
          </p:cNvSpPr>
          <p:nvPr>
            <p:ph type="sldNum" sz="quarter" idx="10"/>
          </p:nvPr>
        </p:nvSpPr>
        <p:spPr/>
        <p:txBody>
          <a:bodyPr/>
          <a:lstStyle/>
          <a:p>
            <a:fld id="{7B932024-5917-463B-B53F-09EB83ACB151}"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82753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Power BI dashboards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 updates to Power BI customers can now see all their data through a single pane of glass. Live Power BI dashboards show visualizations and KPIs from data that reside both on-premises and in the cloud, providing a consolidated view across their business regardless of where their data lives.  </a:t>
            </a:r>
          </a:p>
          <a:p>
            <a:pPr marL="0" marR="0">
              <a:lnSpc>
                <a:spcPct val="107000"/>
              </a:lnSpc>
              <a:spcBef>
                <a:spcPts val="0"/>
              </a:spcBef>
              <a:spcAft>
                <a:spcPts val="800"/>
              </a:spcAft>
            </a:pP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You can then explore their data further by drilling through the dashboard into the underlying reports, discovering new insights that they can pin back to the dashboard to monitor performance going forward. </a:t>
            </a:r>
            <a:endParaRPr lang="en-US" sz="1200" dirty="0">
              <a:solidFill>
                <a:schemeClr val="tx1"/>
              </a:solidFill>
            </a:endParaRP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6/12/2017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74401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https://customers.microsoft.com/Pages/CustomerStory.aspx?recid=12068</a:t>
            </a:r>
            <a:r>
              <a:rPr lang="en-US" dirty="0"/>
              <a:t> </a:t>
            </a:r>
          </a:p>
          <a:p>
            <a:endParaRPr lang="en-US" dirty="0"/>
          </a:p>
          <a:p>
            <a:r>
              <a:rPr lang="en-US" dirty="0"/>
              <a:t>----</a:t>
            </a:r>
          </a:p>
          <a:p>
            <a:endParaRPr lang="en-US" dirty="0"/>
          </a:p>
          <a:p>
            <a:r>
              <a:rPr lang="en-US" dirty="0"/>
              <a:t>Alternate Quote:</a:t>
            </a:r>
            <a:r>
              <a:rPr lang="en-US" baseline="0" dirty="0"/>
              <a:t> </a:t>
            </a:r>
            <a:r>
              <a:rPr lang="en-US" sz="1200" dirty="0">
                <a:solidFill>
                  <a:schemeClr val="bg1"/>
                </a:solidFill>
                <a:latin typeface="Segoe UI Light" panose="020B0502040204020203" pitchFamily="34" charset="0"/>
                <a:cs typeface="Segoe UI Light" panose="020B0502040204020203" pitchFamily="34" charset="0"/>
              </a:rPr>
              <a:t>“With SQL Server…, our colleagues can obtain a central view of all global reinsurance data, which they can easily slice by geography or business role and drill down to investigate anomalies. It makes them more comfortable in their data analysis.”</a:t>
            </a:r>
          </a:p>
          <a:p>
            <a:endParaRPr lang="en-US" sz="1200" dirty="0">
              <a:solidFill>
                <a:schemeClr val="bg1"/>
              </a:solidFill>
              <a:latin typeface="Segoe UI Light" panose="020B0502040204020203" pitchFamily="34" charset="0"/>
              <a:cs typeface="Segoe UI Light" panose="020B0502040204020203" pitchFamily="34" charset="0"/>
            </a:endParaRPr>
          </a:p>
          <a:p>
            <a:r>
              <a:rPr lang="en-US" sz="1050" dirty="0">
                <a:solidFill>
                  <a:schemeClr val="bg1"/>
                </a:solidFill>
                <a:latin typeface="Segoe UI" panose="020B0502040204020203" pitchFamily="34" charset="0"/>
                <a:cs typeface="Segoe UI" panose="020B0502040204020203" pitchFamily="34" charset="0"/>
              </a:rPr>
              <a:t>Barry Walhof</a:t>
            </a:r>
          </a:p>
          <a:p>
            <a:r>
              <a:rPr lang="en-US" dirty="0">
                <a:solidFill>
                  <a:schemeClr val="bg1"/>
                </a:solidFill>
                <a:latin typeface="Segoe UI" panose="020B0502040204020203" pitchFamily="34" charset="0"/>
                <a:cs typeface="Segoe UI" panose="020B0502040204020203" pitchFamily="34" charset="0"/>
              </a:rPr>
              <a:t>Senior BI Architect, Aon Benfield</a:t>
            </a:r>
          </a:p>
        </p:txBody>
      </p:sp>
      <p:sp>
        <p:nvSpPr>
          <p:cNvPr id="4" name="Slide Number Placeholder 3"/>
          <p:cNvSpPr>
            <a:spLocks noGrp="1"/>
          </p:cNvSpPr>
          <p:nvPr>
            <p:ph type="sldNum" sz="quarter" idx="10"/>
          </p:nvPr>
        </p:nvSpPr>
        <p:spPr/>
        <p:txBody>
          <a:bodyPr/>
          <a:lstStyle/>
          <a:p>
            <a:pPr>
              <a:defRPr/>
            </a:pPr>
            <a:fld id="{7B932024-5917-463B-B53F-09EB83ACB151}" type="slidenum">
              <a:rPr lang="en-US" smtClean="0">
                <a:solidFill>
                  <a:prstClr val="black"/>
                </a:solidFill>
              </a:rPr>
              <a:pPr>
                <a:defRPr/>
              </a:pPr>
              <a:t>32</a:t>
            </a:fld>
            <a:endParaRPr lang="en-US">
              <a:solidFill>
                <a:prstClr val="black"/>
              </a:solidFill>
            </a:endParaRPr>
          </a:p>
        </p:txBody>
      </p:sp>
    </p:spTree>
    <p:extLst>
      <p:ext uri="{BB962C8B-B14F-4D97-AF65-F5344CB8AC3E}">
        <p14:creationId xmlns:p14="http://schemas.microsoft.com/office/powerpoint/2010/main" val="3393208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200" b="0" i="0" u="sng" strike="noStrike" kern="1200" dirty="0">
                <a:solidFill>
                  <a:schemeClr val="tx1"/>
                </a:solidFill>
                <a:effectLst/>
                <a:latin typeface="+mn-lt"/>
                <a:ea typeface="+mn-ea"/>
                <a:cs typeface="+mn-cs"/>
                <a:hlinkClick r:id="rId3"/>
              </a:rPr>
              <a:t>https://customers.microsoft.com/Pages/CustomerStory.aspx?recid=3883</a:t>
            </a:r>
            <a:r>
              <a:rPr lang="en-US" dirty="0"/>
              <a:t> </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58503F95-FEF8-4F6D-889F-CBA9F2555B8B}" type="datetime1">
              <a:rPr lang="en-US" smtClean="0">
                <a:solidFill>
                  <a:prstClr val="black"/>
                </a:solidFill>
              </a:rPr>
              <a:pPr>
                <a:defRPr/>
              </a:pPr>
              <a:t>6/12/2017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33</a:t>
            </a:fld>
            <a:endParaRPr lang="en-US" dirty="0">
              <a:solidFill>
                <a:prstClr val="black"/>
              </a:solidFill>
            </a:endParaRPr>
          </a:p>
        </p:txBody>
      </p:sp>
    </p:spTree>
    <p:extLst>
      <p:ext uri="{BB962C8B-B14F-4D97-AF65-F5344CB8AC3E}">
        <p14:creationId xmlns:p14="http://schemas.microsoft.com/office/powerpoint/2010/main" val="3954203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2B84D2"/>
                </a:solidFill>
                <a:latin typeface="Segoe UI" charset="0"/>
                <a:ea typeface="Segoe UI" charset="0"/>
                <a:cs typeface="Segoe UI" charset="0"/>
              </a:rPr>
              <a:t>Slides, Demos &amp; Lab:</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2B84D2"/>
                </a:solidFill>
                <a:latin typeface="Segoe UI" charset="0"/>
                <a:ea typeface="Segoe UI" charset="0"/>
                <a:cs typeface="Segoe UI" charset="0"/>
              </a:rPr>
              <a:t>http://github.com/xamarin/dev-days-labs</a:t>
            </a:r>
          </a:p>
          <a:p>
            <a:endParaRPr lang="es-E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8:48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452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Cross-platform, native mobile apps. </a:t>
            </a:r>
            <a:r>
              <a:rPr lang="en-US" sz="900" kern="1200" dirty="0">
                <a:solidFill>
                  <a:schemeClr val="tx1"/>
                </a:solidFill>
                <a:effectLst/>
                <a:latin typeface="Segoe UI Light" pitchFamily="34" charset="0"/>
                <a:ea typeface="+mn-ea"/>
                <a:cs typeface="+mn-cs"/>
              </a:rPr>
              <a:t>In addition to its rich Web client, there are native Windows, iPhone, iPad and Android apps that keep mobile users connected with their data, wherever they may be.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6FE32E-4D27-4B29-B8FB-FE12313DAC5D}" type="datetime1">
              <a:rPr lang="en-US" smtClean="0">
                <a:solidFill>
                  <a:prstClr val="black"/>
                </a:solidFill>
              </a:rPr>
              <a:pPr/>
              <a:t>6/12/2017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77299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Get started quickly</a:t>
            </a:r>
            <a:r>
              <a:rPr lang="en-US" sz="900" kern="1200" dirty="0">
                <a:solidFill>
                  <a:schemeClr val="tx1"/>
                </a:solidFill>
                <a:effectLst/>
                <a:latin typeface="Segoe UI Light" pitchFamily="34" charset="0"/>
                <a:ea typeface="+mn-ea"/>
                <a:cs typeface="+mn-cs"/>
              </a:rPr>
              <a:t>. While even some legacy business intelligence solutions provided “connectors” for SaaS services, Power BI takes it a few steps further by providing complete, “out of the box” content packs for Power BI for these services. When a Power BI user connects to their Google Analytics data, for example, they get a curated collection of dashboards and reports that continuously update with the latest data from the user’s Google Analytics account. We are effectively acting as a team of IT, BI and business analysis professionals on behalf of the user. The result is that more people can connect with and gain insight from their data, faster and more simply than ever before. What used to take days, weeks, months or even years of complex coordinated work now happens quickly.</a:t>
            </a:r>
          </a:p>
        </p:txBody>
      </p:sp>
      <p:sp>
        <p:nvSpPr>
          <p:cNvPr id="4" name="Slide Number Placeholder 3"/>
          <p:cNvSpPr>
            <a:spLocks noGrp="1"/>
          </p:cNvSpPr>
          <p:nvPr>
            <p:ph type="sldNum" sz="quarter" idx="10"/>
          </p:nvPr>
        </p:nvSpPr>
        <p:spPr/>
        <p:txBody>
          <a:bodyPr/>
          <a:lstStyle/>
          <a:p>
            <a:fld id="{CAAA0F1D-C59B-4743-B694-C6783FAD58C2}"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001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Quick Insights - </a:t>
            </a:r>
            <a:r>
              <a:rPr lang="en-US" sz="1200" kern="1200" dirty="0">
                <a:solidFill>
                  <a:schemeClr val="tx1"/>
                </a:solidFill>
                <a:effectLst/>
                <a:latin typeface="+mn-lt"/>
                <a:ea typeface="+mn-ea"/>
                <a:cs typeface="+mn-cs"/>
              </a:rPr>
              <a:t>providing a new ways to help users find hidden insights in their data. The new Quick Insights feature allows users to automatically scan and detect patterns and trends in the data that they publish to Power BI. Through a partnership with Microsoft Research, the Quick Insights feature uses a growing list of algorithms to automatically discover and visualize correlations, outliers, trends, seasonality, change points in trends, and other factors in your data in seconds.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85165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baseline="0" dirty="0">
                <a:solidFill>
                  <a:schemeClr val="tx1"/>
                </a:solidFill>
                <a:effectLst/>
                <a:latin typeface="+mn-lt"/>
                <a:ea typeface="+mn-ea"/>
                <a:cs typeface="+mn-cs"/>
              </a:rPr>
              <a:t>Team collaboration </a:t>
            </a:r>
            <a:r>
              <a:rPr lang="en-GB" sz="1200" b="0" kern="1200" baseline="0" dirty="0">
                <a:solidFill>
                  <a:schemeClr val="tx1"/>
                </a:solidFill>
                <a:effectLst/>
                <a:latin typeface="+mn-lt"/>
                <a:ea typeface="+mn-ea"/>
                <a:cs typeface="+mn-cs"/>
              </a:rPr>
              <a:t>is enhanced with Power BI integrated with Office 365.  Create Office 365 Groups so that only the members of the group can view and edit specific reports and dashboards. Navigate from Power BI to any of the other Office 365 workloads as you view conversations, documents, notes </a:t>
            </a:r>
            <a:r>
              <a:rPr lang="en-GB" sz="1200" b="0" kern="1200" baseline="0" dirty="0" err="1">
                <a:solidFill>
                  <a:schemeClr val="tx1"/>
                </a:solidFill>
                <a:effectLst/>
                <a:latin typeface="+mn-lt"/>
                <a:ea typeface="+mn-ea"/>
                <a:cs typeface="+mn-cs"/>
              </a:rPr>
              <a:t>etc</a:t>
            </a:r>
            <a:r>
              <a:rPr lang="en-GB" sz="1200" b="0" kern="1200" baseline="0" dirty="0">
                <a:solidFill>
                  <a:schemeClr val="tx1"/>
                </a:solidFill>
                <a:effectLst/>
                <a:latin typeface="+mn-lt"/>
                <a:ea typeface="+mn-ea"/>
                <a:cs typeface="+mn-cs"/>
              </a:rPr>
              <a:t> all in the context of your work group. </a:t>
            </a: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a:t>
            </a:r>
            <a:r>
              <a:rPr lang="en-US" sz="1200" kern="1200" baseline="0" dirty="0">
                <a:solidFill>
                  <a:schemeClr val="tx1"/>
                </a:solidFill>
                <a:effectLst/>
                <a:latin typeface="+mn-lt"/>
                <a:ea typeface="+mn-ea"/>
                <a:cs typeface="+mn-cs"/>
              </a:rPr>
              <a:t> your Excel data to the next level with Power BI. Pin live Excel charts and ranges to a Power BI Dashboard or share your spreadsheets to Power BI and view them through Excel Online.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719759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kern="1200" dirty="0">
                <a:solidFill>
                  <a:schemeClr val="tx1"/>
                </a:solidFill>
                <a:effectLst/>
                <a:latin typeface="Segoe UI Light" pitchFamily="34" charset="0"/>
                <a:ea typeface="+mn-ea"/>
                <a:cs typeface="+mn-cs"/>
              </a:rPr>
              <a:t>Excel as the world’s most flexible and widely used data analysis tool, providing familiarity and flexibility when working with data</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in the context of the Excel grid and native charts and graphs. Excel uniquely allows users to perform ad-hoc analysis</a:t>
            </a:r>
            <a:r>
              <a:rPr lang="en-US" sz="800" kern="1200" baseline="0" dirty="0">
                <a:solidFill>
                  <a:schemeClr val="tx1"/>
                </a:solidFill>
                <a:effectLst/>
                <a:latin typeface="Segoe UI Light" pitchFamily="34" charset="0"/>
                <a:ea typeface="+mn-ea"/>
                <a:cs typeface="+mn-cs"/>
              </a:rPr>
              <a:t>, blending structured and unstructured data together for analysis in the familiar Excel environment. </a:t>
            </a:r>
            <a:endParaRPr lang="en-US" sz="800" kern="120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a:p>
            <a:pPr lvl="0"/>
            <a:r>
              <a:rPr lang="en-US" sz="800" kern="1200" dirty="0">
                <a:solidFill>
                  <a:schemeClr val="tx1"/>
                </a:solidFill>
                <a:effectLst/>
                <a:latin typeface="Segoe UI Light" pitchFamily="34" charset="0"/>
                <a:ea typeface="+mn-ea"/>
                <a:cs typeface="+mn-cs"/>
              </a:rPr>
              <a:t>We also introduce Power BI Desktop an a tool for business analysis to create visually interactive</a:t>
            </a:r>
            <a:r>
              <a:rPr lang="en-US" sz="800" kern="1200" baseline="0" dirty="0">
                <a:solidFill>
                  <a:schemeClr val="tx1"/>
                </a:solidFill>
                <a:effectLst/>
                <a:latin typeface="Segoe UI Light" pitchFamily="34" charset="0"/>
                <a:ea typeface="+mn-ea"/>
                <a:cs typeface="+mn-cs"/>
              </a:rPr>
              <a:t> reports for</a:t>
            </a:r>
            <a:r>
              <a:rPr lang="en-US" sz="800" kern="1200" dirty="0">
                <a:solidFill>
                  <a:schemeClr val="tx1"/>
                </a:solidFill>
                <a:effectLst/>
                <a:latin typeface="Segoe UI Light" pitchFamily="34" charset="0"/>
                <a:ea typeface="+mn-ea"/>
                <a:cs typeface="+mn-cs"/>
              </a:rPr>
              <a:t> data exploration.</a:t>
            </a:r>
            <a:r>
              <a:rPr lang="en-US" sz="800" kern="1200" baseline="0" dirty="0">
                <a:solidFill>
                  <a:schemeClr val="tx1"/>
                </a:solidFill>
                <a:effectLst/>
                <a:latin typeface="Segoe UI Light" pitchFamily="34" charset="0"/>
                <a:ea typeface="+mn-ea"/>
                <a:cs typeface="+mn-cs"/>
              </a:rPr>
              <a:t> Power BI Desktop </a:t>
            </a:r>
            <a:r>
              <a:rPr lang="en-US" sz="800" kern="1200" dirty="0">
                <a:solidFill>
                  <a:schemeClr val="tx1"/>
                </a:solidFill>
                <a:effectLst/>
                <a:latin typeface="Segoe UI Light" pitchFamily="34" charset="0"/>
                <a:ea typeface="+mn-ea"/>
                <a:cs typeface="+mn-cs"/>
              </a:rPr>
              <a:t>provides a free-form canvas for drag and drop exploration of your data, an extensive library of interactive visualizations, and authoring experience to</a:t>
            </a:r>
            <a:r>
              <a:rPr lang="en-US" sz="800" kern="1200" baseline="0" dirty="0">
                <a:solidFill>
                  <a:schemeClr val="tx1"/>
                </a:solidFill>
                <a:effectLst/>
                <a:latin typeface="Segoe UI Light" pitchFamily="34" charset="0"/>
                <a:ea typeface="+mn-ea"/>
                <a:cs typeface="+mn-cs"/>
              </a:rPr>
              <a:t> create visual and interactive reports for business end users to view and explore. </a:t>
            </a:r>
          </a:p>
          <a:p>
            <a:pPr lvl="0"/>
            <a:endParaRPr lang="en-US" sz="8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addition</a:t>
            </a:r>
            <a:r>
              <a:rPr lang="en-US" sz="900" b="0" kern="1200" baseline="0" dirty="0">
                <a:solidFill>
                  <a:schemeClr val="tx1"/>
                </a:solidFill>
                <a:effectLst/>
                <a:latin typeface="Segoe UI Light" pitchFamily="34" charset="0"/>
                <a:ea typeface="+mn-ea"/>
                <a:cs typeface="+mn-cs"/>
              </a:rPr>
              <a:t> we provide the ability for you to c</a:t>
            </a:r>
            <a:r>
              <a:rPr lang="en-US" sz="900" b="0" kern="1200" dirty="0">
                <a:solidFill>
                  <a:schemeClr val="tx1"/>
                </a:solidFill>
                <a:effectLst/>
                <a:latin typeface="Segoe UI Light" pitchFamily="34" charset="0"/>
                <a:ea typeface="+mn-ea"/>
                <a:cs typeface="+mn-cs"/>
              </a:rPr>
              <a:t>reate</a:t>
            </a:r>
            <a:r>
              <a:rPr lang="en-US" sz="900" b="0" kern="1200" baseline="0" dirty="0">
                <a:solidFill>
                  <a:schemeClr val="tx1"/>
                </a:solidFill>
                <a:effectLst/>
                <a:latin typeface="Segoe UI Light" pitchFamily="34" charset="0"/>
                <a:ea typeface="+mn-ea"/>
                <a:cs typeface="+mn-cs"/>
              </a:rPr>
              <a:t> your own Power BI</a:t>
            </a:r>
            <a:r>
              <a:rPr lang="en-US" sz="900" b="0" kern="1200" dirty="0">
                <a:solidFill>
                  <a:schemeClr val="tx1"/>
                </a:solidFill>
                <a:effectLst/>
                <a:latin typeface="Segoe UI Light" pitchFamily="34" charset="0"/>
                <a:ea typeface="+mn-ea"/>
                <a:cs typeface="+mn-cs"/>
              </a:rPr>
              <a:t> custom visualizations. </a:t>
            </a:r>
            <a:r>
              <a:rPr lang="en-US" sz="900" kern="1200" dirty="0">
                <a:solidFill>
                  <a:schemeClr val="tx1"/>
                </a:solidFill>
                <a:effectLst/>
                <a:latin typeface="Segoe UI Light" pitchFamily="34" charset="0"/>
                <a:ea typeface="+mn-ea"/>
                <a:cs typeface="+mn-cs"/>
              </a:rPr>
              <a:t>We have contributed the source code of our visualization framework and the complete collection of native visuals supported by Power BI and Power BI desktop to the open source community under the permissive MIT license. This paves the way for completely custom visualizations in Power BI and Power BI Desktop. These can be uploaded to your Power BI tenant, or attached to a report, providing maximum flexibility for how you visualize your data. </a:t>
            </a:r>
          </a:p>
          <a:p>
            <a:pPr lvl="0"/>
            <a:endParaRPr lang="en-US" sz="800" kern="1200" baseline="0" dirty="0">
              <a:solidFill>
                <a:schemeClr val="tx1"/>
              </a:solidFill>
              <a:effectLst/>
              <a:latin typeface="Segoe UI Light" pitchFamily="34" charset="0"/>
              <a:ea typeface="+mn-ea"/>
              <a:cs typeface="+mn-cs"/>
            </a:endParaRPr>
          </a:p>
          <a:p>
            <a:pPr lvl="0"/>
            <a:endParaRPr lang="en-US" sz="800" kern="1200" baseline="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505789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Connect all the data around you. </a:t>
            </a:r>
            <a:r>
              <a:rPr lang="en-US" sz="900" kern="1200" dirty="0">
                <a:solidFill>
                  <a:schemeClr val="tx1"/>
                </a:solidFill>
                <a:effectLst/>
                <a:latin typeface="Segoe UI Light" pitchFamily="34" charset="0"/>
                <a:ea typeface="+mn-ea"/>
                <a:cs typeface="+mn-cs"/>
              </a:rPr>
              <a:t>How can users combine data from multiple sources and of multiple data types, across on-premises and cloud, into a set of reports and dashboards? This is where Power BI Desktop and Excel come in. These are powerful analytical tools for use by business analysts – with them analysts can connect to a wide range of data sources; cleanse, transform and model interrelationships between the data; explore the resulting mashed up datasets and create beautiful, interactive reports or powerful spreadsheets.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One</a:t>
            </a:r>
            <a:r>
              <a:rPr lang="en-US" sz="900" b="1" kern="1200" baseline="0" dirty="0">
                <a:solidFill>
                  <a:schemeClr val="tx1"/>
                </a:solidFill>
                <a:effectLst/>
                <a:latin typeface="Segoe UI Light" pitchFamily="34" charset="0"/>
                <a:ea typeface="+mn-ea"/>
                <a:cs typeface="+mn-cs"/>
              </a:rPr>
              <a:t> data preparation experience across both desktop tools. </a:t>
            </a:r>
            <a:r>
              <a:rPr lang="en-US" sz="900" b="0" kern="1200" baseline="0" dirty="0">
                <a:solidFill>
                  <a:schemeClr val="tx1"/>
                </a:solidFill>
                <a:effectLst/>
                <a:latin typeface="Segoe UI Light" pitchFamily="34" charset="0"/>
                <a:ea typeface="+mn-ea"/>
                <a:cs typeface="+mn-cs"/>
              </a:rPr>
              <a:t>We put the same based capabilities and engines for data preparation into both tools. Anyone who knows how to use one tool will automatically know how to use the other. This full data preparation experience includes the following set of capabilities:</a:t>
            </a:r>
          </a:p>
          <a:p>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baseline="0" dirty="0">
                <a:solidFill>
                  <a:schemeClr val="tx1"/>
                </a:solidFill>
                <a:effectLst/>
                <a:latin typeface="Segoe UI Light" pitchFamily="34" charset="0"/>
                <a:ea typeface="+mn-ea"/>
                <a:cs typeface="+mn-cs"/>
              </a:rPr>
              <a:t>Connect </a:t>
            </a:r>
            <a:r>
              <a:rPr lang="en-US" sz="900" b="0" kern="1200" baseline="0" dirty="0">
                <a:solidFill>
                  <a:schemeClr val="tx1"/>
                </a:solidFill>
                <a:effectLst/>
                <a:latin typeface="Segoe UI Light" pitchFamily="34" charset="0"/>
                <a:ea typeface="+mn-ea"/>
                <a:cs typeface="+mn-cs"/>
              </a:rPr>
              <a:t>to a broad range of data across on-premises and cloud sources. In the connection dialog of both tools we provide a long list of data connectors for sources across flat files, databases, SaaS applications, Big Data technologies such as Spark, and others, and we continue to add to this list on a regular basis. With these data connectors business analysts can connect to all the data they need to access for their analysis.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powerful capabilities that allow users to </a:t>
            </a:r>
            <a:r>
              <a:rPr lang="en-US" sz="900" b="1" kern="1200" baseline="0" dirty="0">
                <a:solidFill>
                  <a:schemeClr val="tx1"/>
                </a:solidFill>
                <a:effectLst/>
                <a:latin typeface="Segoe UI Light" pitchFamily="34" charset="0"/>
                <a:ea typeface="+mn-ea"/>
                <a:cs typeface="+mn-cs"/>
              </a:rPr>
              <a:t>shape</a:t>
            </a:r>
            <a:r>
              <a:rPr lang="en-US" sz="900" b="0" kern="1200" baseline="0" dirty="0">
                <a:solidFill>
                  <a:schemeClr val="tx1"/>
                </a:solidFill>
                <a:effectLst/>
                <a:latin typeface="Segoe UI Light" pitchFamily="34" charset="0"/>
                <a:ea typeface="+mn-ea"/>
                <a:cs typeface="+mn-cs"/>
              </a:rPr>
              <a:t>, </a:t>
            </a:r>
            <a:r>
              <a:rPr lang="en-US" sz="900" b="1" kern="1200" baseline="0" dirty="0">
                <a:solidFill>
                  <a:schemeClr val="tx1"/>
                </a:solidFill>
                <a:effectLst/>
                <a:latin typeface="Segoe UI Light" pitchFamily="34" charset="0"/>
                <a:ea typeface="+mn-ea"/>
                <a:cs typeface="+mn-cs"/>
              </a:rPr>
              <a:t>transform</a:t>
            </a:r>
            <a:r>
              <a:rPr lang="en-US" sz="900" b="0" kern="1200" baseline="0" dirty="0">
                <a:solidFill>
                  <a:schemeClr val="tx1"/>
                </a:solidFill>
                <a:effectLst/>
                <a:latin typeface="Segoe UI Light" pitchFamily="34" charset="0"/>
                <a:ea typeface="+mn-ea"/>
                <a:cs typeface="+mn-cs"/>
              </a:rPr>
              <a:t>, and </a:t>
            </a:r>
            <a:r>
              <a:rPr lang="en-US" sz="900" b="1" kern="1200" baseline="0" dirty="0">
                <a:solidFill>
                  <a:schemeClr val="tx1"/>
                </a:solidFill>
                <a:effectLst/>
                <a:latin typeface="Segoe UI Light" pitchFamily="34" charset="0"/>
                <a:ea typeface="+mn-ea"/>
                <a:cs typeface="+mn-cs"/>
              </a:rPr>
              <a:t>clean</a:t>
            </a:r>
            <a:r>
              <a:rPr lang="en-US" sz="900" b="0" kern="1200" baseline="0" dirty="0">
                <a:solidFill>
                  <a:schemeClr val="tx1"/>
                </a:solidFill>
                <a:effectLst/>
                <a:latin typeface="Segoe UI Light" pitchFamily="34" charset="0"/>
                <a:ea typeface="+mn-ea"/>
                <a:cs typeface="+mn-cs"/>
              </a:rPr>
              <a:t> this data for analysis. Data is rarely in the right format for analysis and a self-service business analysis tool must provide the flexibility to transform and clean data before it can be properly analyzed. We provide these capabilities as an integrated part of the data preparation experience, providing a more flexible, and ultimately a faster, experience for business analysts to work with data and build reports.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provide one of the industries leading </a:t>
            </a:r>
            <a:r>
              <a:rPr lang="en-US" sz="900" b="1" kern="1200" baseline="0" dirty="0">
                <a:solidFill>
                  <a:schemeClr val="tx1"/>
                </a:solidFill>
                <a:effectLst/>
                <a:latin typeface="Segoe UI Light" pitchFamily="34" charset="0"/>
                <a:ea typeface="+mn-ea"/>
                <a:cs typeface="+mn-cs"/>
              </a:rPr>
              <a:t>modeling</a:t>
            </a:r>
            <a:r>
              <a:rPr lang="en-US" sz="900" b="0" kern="1200" baseline="0" dirty="0">
                <a:solidFill>
                  <a:schemeClr val="tx1"/>
                </a:solidFill>
                <a:effectLst/>
                <a:latin typeface="Segoe UI Light" pitchFamily="34" charset="0"/>
                <a:ea typeface="+mn-ea"/>
                <a:cs typeface="+mn-cs"/>
              </a:rPr>
              <a:t> experiences, for joining this data from multiple data sources together across different types and sources, for analysis and for creation of custom calculations and measures. Leveraging the same powerful modeling capabilities and in-memory engine as in our server technology (SQL Server Analysis Services), we provide business analyst with a complete range of modeling capabilities.</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extended capabilities allowing analysts familiar with technologies such as R to incorporate this work into their reports incorporating advanced analytic to their analysis.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endParaRPr lang="en-US" sz="900" b="0" kern="1200" baseline="0" dirty="0">
              <a:solidFill>
                <a:schemeClr val="tx1"/>
              </a:solidFill>
              <a:effectLst/>
              <a:latin typeface="Segoe UI Light" pitchFamily="34" charset="0"/>
              <a:ea typeface="+mn-ea"/>
              <a:cs typeface="+mn-cs"/>
            </a:endParaRPr>
          </a:p>
          <a:p>
            <a:endParaRPr lang="en-US" b="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6/12/2017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580964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7937"/>
            <a:ext cx="12436475" cy="7010400"/>
          </a:xfrm>
          <a:prstGeom prst="rect">
            <a:avLst/>
          </a:prstGeom>
        </p:spPr>
      </p:pic>
      <p:sp>
        <p:nvSpPr>
          <p:cNvPr id="12" name="Rectangle 11"/>
          <p:cNvSpPr/>
          <p:nvPr/>
        </p:nvSpPr>
        <p:spPr bwMode="auto">
          <a:xfrm>
            <a:off x="269177" y="4710941"/>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8692"/>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3" name="Title 1"/>
          <p:cNvSpPr>
            <a:spLocks noGrp="1"/>
          </p:cNvSpPr>
          <p:nvPr>
            <p:ph type="title" hasCustomPrompt="1"/>
          </p:nvPr>
        </p:nvSpPr>
        <p:spPr bwMode="auto">
          <a:xfrm>
            <a:off x="262515" y="4667663"/>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4" name="Text Placeholder 2"/>
          <p:cNvSpPr>
            <a:spLocks noGrp="1"/>
          </p:cNvSpPr>
          <p:nvPr>
            <p:ph type="body" sz="quarter" idx="14" hasCustomPrompt="1"/>
          </p:nvPr>
        </p:nvSpPr>
        <p:spPr bwMode="auto">
          <a:xfrm>
            <a:off x="269176" y="5957243"/>
            <a:ext cx="8522498" cy="485614"/>
          </a:xfr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dirty="0"/>
              <a:t>Subtitle</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1" y="318754"/>
            <a:ext cx="1633522" cy="526697"/>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297616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399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554724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tx1">
                    <a:lumMod val="25000"/>
                    <a:lumOff val="75000"/>
                  </a:schemeClr>
                </a:solidFill>
                <a:cs typeface="Segoe UI" pitchFamily="34" charset="0"/>
              </a:rPr>
              <a:t>©</a:t>
            </a:r>
            <a:r>
              <a:rPr lang="en-US" sz="700" baseline="0" dirty="0">
                <a:solidFill>
                  <a:schemeClr val="tx1">
                    <a:lumMod val="25000"/>
                    <a:lumOff val="75000"/>
                  </a:schemeClr>
                </a:solidFill>
                <a:cs typeface="Segoe UI" pitchFamily="34" charset="0"/>
              </a:rPr>
              <a:t> Copyright</a:t>
            </a:r>
            <a:r>
              <a:rPr lang="en-US" sz="700"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1"/>
            <a:ext cx="4156312" cy="1528663"/>
          </a:xfrm>
          <a:prstGeom prst="rect">
            <a:avLst/>
          </a:prstGeom>
        </p:spPr>
      </p:pic>
    </p:spTree>
    <p:extLst>
      <p:ext uri="{BB962C8B-B14F-4D97-AF65-F5344CB8AC3E}">
        <p14:creationId xmlns:p14="http://schemas.microsoft.com/office/powerpoint/2010/main" val="11543837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317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917575"/>
          </a:xfrm>
        </p:spPr>
        <p:txBody>
          <a:bodyPr/>
          <a:lstStyle>
            <a:lvl1pPr marL="0" algn="l" defTabSz="914053" rtl="0" eaLnBrk="1" latinLnBrk="0" hangingPunct="1">
              <a:spcBef>
                <a:spcPct val="0"/>
              </a:spcBef>
              <a:buNone/>
              <a:defRPr lang="en-US" sz="3999"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endParaRPr lang="en-US" dirty="0"/>
          </a:p>
        </p:txBody>
      </p:sp>
    </p:spTree>
    <p:extLst>
      <p:ext uri="{BB962C8B-B14F-4D97-AF65-F5344CB8AC3E}">
        <p14:creationId xmlns:p14="http://schemas.microsoft.com/office/powerpoint/2010/main" val="6802687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917575"/>
          </a:xfrm>
        </p:spPr>
        <p:txBody>
          <a:bodyPr/>
          <a:lstStyle>
            <a:lvl1pPr marL="0" algn="l" defTabSz="914053" rtl="0" eaLnBrk="1" latinLnBrk="0" hangingPunct="1">
              <a:spcBef>
                <a:spcPct val="0"/>
              </a:spcBef>
              <a:buNone/>
              <a:defRPr lang="en-US" sz="4399"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endParaRPr lang="en-US" dirty="0"/>
          </a:p>
        </p:txBody>
      </p:sp>
    </p:spTree>
    <p:extLst>
      <p:ext uri="{BB962C8B-B14F-4D97-AF65-F5344CB8AC3E}">
        <p14:creationId xmlns:p14="http://schemas.microsoft.com/office/powerpoint/2010/main" val="20370084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822960"/>
          </a:xfrm>
        </p:spPr>
        <p:txBody>
          <a:bodyPr/>
          <a:lstStyle>
            <a:lvl1pPr marL="0" algn="l" defTabSz="914053" rtl="0" eaLnBrk="1" latinLnBrk="0" hangingPunct="1">
              <a:spcBef>
                <a:spcPct val="0"/>
              </a:spcBef>
              <a:buNone/>
              <a:defRPr lang="en-US" sz="3999"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Tree>
    <p:extLst>
      <p:ext uri="{BB962C8B-B14F-4D97-AF65-F5344CB8AC3E}">
        <p14:creationId xmlns:p14="http://schemas.microsoft.com/office/powerpoint/2010/main" val="40547301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822960"/>
          </a:xfrm>
        </p:spPr>
        <p:txBody>
          <a:bodyPr/>
          <a:lstStyle>
            <a:lvl1pPr marL="0" algn="l" defTabSz="914053" rtl="0" eaLnBrk="1" latinLnBrk="0" hangingPunct="1">
              <a:spcBef>
                <a:spcPct val="0"/>
              </a:spcBef>
              <a:buNone/>
              <a:defRPr lang="en-US" sz="4399"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9" y="1210588"/>
            <a:ext cx="11888787" cy="627807"/>
          </a:xfrm>
        </p:spPr>
        <p:txBody>
          <a:bodyPr tIns="0" bIns="0"/>
          <a:lstStyle>
            <a:lvl1pPr marL="0" indent="0">
              <a:buNone/>
              <a:defRPr lang="en-US" sz="2000" kern="1200" spc="-30" baseline="0" dirty="0">
                <a:solidFill>
                  <a:srgbClr val="ED6722"/>
                </a:solidFill>
                <a:latin typeface="+mn-lt"/>
                <a:ea typeface="+mn-ea"/>
                <a:cs typeface="Bodoni Std Bold Italic"/>
              </a:defRPr>
            </a:lvl1pPr>
          </a:lstStyle>
          <a:p>
            <a:pPr marL="0" lvl="0" algn="l" defTabSz="914224" rtl="0" eaLnBrk="1" latinLnBrk="0" hangingPunct="1"/>
            <a:r>
              <a:rPr lang="en-US"/>
              <a:t>Edit Master text styles</a:t>
            </a:r>
          </a:p>
          <a:p>
            <a:pPr marL="0" lvl="1" algn="l" defTabSz="914224" rtl="0" eaLnBrk="1" latinLnBrk="0" hangingPunct="1"/>
            <a:r>
              <a:rPr lang="en-US"/>
              <a:t>Second level</a:t>
            </a:r>
          </a:p>
        </p:txBody>
      </p:sp>
    </p:spTree>
    <p:extLst>
      <p:ext uri="{BB962C8B-B14F-4D97-AF65-F5344CB8AC3E}">
        <p14:creationId xmlns:p14="http://schemas.microsoft.com/office/powerpoint/2010/main" val="19736143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7657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6063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0167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9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66332318"/>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47" r:id="rId1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3.emf"/><Relationship Id="rId5" Type="http://schemas.openxmlformats.org/officeDocument/2006/relationships/oleObject" Target="../embeddings/oleObject2.bin"/><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6.xml"/><Relationship Id="rId7" Type="http://schemas.openxmlformats.org/officeDocument/2006/relationships/image" Target="../media/image65.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3.emf"/><Relationship Id="rId5" Type="http://schemas.openxmlformats.org/officeDocument/2006/relationships/oleObject" Target="../embeddings/oleObject3.bin"/><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7.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3.emf"/><Relationship Id="rId5" Type="http://schemas.openxmlformats.org/officeDocument/2006/relationships/oleObject" Target="../embeddings/oleObject4.bin"/><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3.emf"/><Relationship Id="rId5" Type="http://schemas.openxmlformats.org/officeDocument/2006/relationships/oleObject" Target="../embeddings/oleObject5.bin"/><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3.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3.emf"/><Relationship Id="rId5" Type="http://schemas.openxmlformats.org/officeDocument/2006/relationships/oleObject" Target="../embeddings/oleObject6.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3.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79.jpeg"/><Relationship Id="rId5" Type="http://schemas.openxmlformats.org/officeDocument/2006/relationships/image" Target="../media/image36.png"/><Relationship Id="rId10" Type="http://schemas.openxmlformats.org/officeDocument/2006/relationships/image" Target="../media/image78.png"/><Relationship Id="rId4" Type="http://schemas.openxmlformats.org/officeDocument/2006/relationships/image" Target="../media/image35.png"/><Relationship Id="rId9"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84.jpeg"/><Relationship Id="rId4" Type="http://schemas.openxmlformats.org/officeDocument/2006/relationships/image" Target="../media/image83.jpeg"/></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7.jpg"/></Relationships>
</file>

<file path=ppt/slides/_rels/slide2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17.png"/><Relationship Id="rId3" Type="http://schemas.openxmlformats.org/officeDocument/2006/relationships/image" Target="../media/image7.png"/><Relationship Id="rId21" Type="http://schemas.microsoft.com/office/2007/relationships/hdphoto" Target="../media/hdphoto7.wdp"/><Relationship Id="rId7" Type="http://schemas.openxmlformats.org/officeDocument/2006/relationships/image" Target="../media/image10.png"/><Relationship Id="rId12" Type="http://schemas.openxmlformats.org/officeDocument/2006/relationships/image" Target="../media/image13.png"/><Relationship Id="rId17" Type="http://schemas.openxmlformats.org/officeDocument/2006/relationships/image" Target="../media/image16.png"/><Relationship Id="rId25"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15.png"/><Relationship Id="rId20" Type="http://schemas.openxmlformats.org/officeDocument/2006/relationships/image" Target="../media/image18.png"/><Relationship Id="rId1" Type="http://schemas.openxmlformats.org/officeDocument/2006/relationships/slideLayout" Target="../slideLayouts/slideLayout6.xml"/><Relationship Id="rId6" Type="http://schemas.microsoft.com/office/2007/relationships/hdphoto" Target="../media/hdphoto1.wdp"/><Relationship Id="rId11" Type="http://schemas.microsoft.com/office/2007/relationships/hdphoto" Target="../media/hdphoto3.wdp"/><Relationship Id="rId24" Type="http://schemas.openxmlformats.org/officeDocument/2006/relationships/image" Target="../media/image21.png"/><Relationship Id="rId5" Type="http://schemas.openxmlformats.org/officeDocument/2006/relationships/image" Target="../media/image9.png"/><Relationship Id="rId15" Type="http://schemas.microsoft.com/office/2007/relationships/hdphoto" Target="../media/hdphoto5.wdp"/><Relationship Id="rId23" Type="http://schemas.openxmlformats.org/officeDocument/2006/relationships/image" Target="../media/image20.png"/><Relationship Id="rId10" Type="http://schemas.openxmlformats.org/officeDocument/2006/relationships/image" Target="../media/image12.png"/><Relationship Id="rId19" Type="http://schemas.microsoft.com/office/2007/relationships/hdphoto" Target="../media/hdphoto6.wdp"/><Relationship Id="rId4" Type="http://schemas.openxmlformats.org/officeDocument/2006/relationships/image" Target="../media/image8.png"/><Relationship Id="rId9" Type="http://schemas.openxmlformats.org/officeDocument/2006/relationships/image" Target="../media/image11.png"/><Relationship Id="rId14" Type="http://schemas.openxmlformats.org/officeDocument/2006/relationships/image" Target="../media/image14.png"/><Relationship Id="rId22"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100.jpe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3.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jpeg"/><Relationship Id="rId22" Type="http://schemas.openxmlformats.org/officeDocument/2006/relationships/image" Target="../media/image46.jpeg"/><Relationship Id="rId27" Type="http://schemas.openxmlformats.org/officeDocument/2006/relationships/image" Target="../media/image51.png"/><Relationship Id="rId30"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9.jp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182" y="4259262"/>
            <a:ext cx="8522498" cy="1280160"/>
          </a:xfrm>
        </p:spPr>
        <p:txBody>
          <a:bodyPr/>
          <a:lstStyle/>
          <a:p>
            <a:r>
              <a:rPr lang="en-US" dirty="0"/>
              <a:t>Microsoft Power BI</a:t>
            </a:r>
          </a:p>
        </p:txBody>
      </p:sp>
      <p:sp>
        <p:nvSpPr>
          <p:cNvPr id="3" name="Text Placeholder 2"/>
          <p:cNvSpPr>
            <a:spLocks noGrp="1"/>
          </p:cNvSpPr>
          <p:nvPr>
            <p:ph type="body" sz="quarter" idx="14"/>
          </p:nvPr>
        </p:nvSpPr>
        <p:spPr>
          <a:xfrm>
            <a:off x="269176" y="5707062"/>
            <a:ext cx="8522498" cy="485614"/>
          </a:xfrm>
        </p:spPr>
        <p:txBody>
          <a:bodyPr/>
          <a:lstStyle/>
          <a:p>
            <a:r>
              <a:rPr lang="en-US" sz="2800" dirty="0"/>
              <a:t>Daniel Ortiz Lopez</a:t>
            </a:r>
          </a:p>
          <a:p>
            <a:r>
              <a:rPr lang="en-US" sz="2800" dirty="0"/>
              <a:t>Technical Evangelist</a:t>
            </a:r>
          </a:p>
        </p:txBody>
      </p:sp>
    </p:spTree>
    <p:extLst>
      <p:ext uri="{BB962C8B-B14F-4D97-AF65-F5344CB8AC3E}">
        <p14:creationId xmlns:p14="http://schemas.microsoft.com/office/powerpoint/2010/main" val="621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grpSp>
        <p:nvGrpSpPr>
          <p:cNvPr id="159" name="Group 158"/>
          <p:cNvGrpSpPr/>
          <p:nvPr/>
        </p:nvGrpSpPr>
        <p:grpSpPr>
          <a:xfrm>
            <a:off x="299708" y="3782917"/>
            <a:ext cx="1397648" cy="1088716"/>
            <a:chOff x="2135016" y="4705574"/>
            <a:chExt cx="1370368" cy="1067466"/>
          </a:xfrm>
        </p:grpSpPr>
        <p:sp>
          <p:nvSpPr>
            <p:cNvPr id="160" name="TextBox 159"/>
            <p:cNvSpPr txBox="1"/>
            <p:nvPr/>
          </p:nvSpPr>
          <p:spPr>
            <a:xfrm>
              <a:off x="2135016" y="5433973"/>
              <a:ext cx="1370368" cy="339067"/>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700971" y="5532748"/>
            <a:ext cx="611697" cy="1088714"/>
            <a:chOff x="4041349" y="5021972"/>
            <a:chExt cx="599757" cy="1067464"/>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164" name="TextBox 163"/>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cxnSp>
        <p:nvCxnSpPr>
          <p:cNvPr id="166" name="Straight Connector 165"/>
          <p:cNvCxnSpPr/>
          <p:nvPr/>
        </p:nvCxnSpPr>
        <p:spPr>
          <a:xfrm flipH="1">
            <a:off x="1417637" y="4134511"/>
            <a:ext cx="597460" cy="5274"/>
          </a:xfrm>
          <a:prstGeom prst="line">
            <a:avLst/>
          </a:prstGeom>
          <a:ln w="38100">
            <a:solidFill>
              <a:schemeClr val="accent2"/>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34070" y="5471910"/>
            <a:ext cx="570308" cy="291532"/>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44791" y="2679023"/>
            <a:ext cx="570307" cy="315363"/>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41811" y="2081929"/>
            <a:ext cx="1073362" cy="1088714"/>
            <a:chOff x="241811" y="1632217"/>
            <a:chExt cx="1073362" cy="1088714"/>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219">
                <a:solidFill>
                  <a:srgbClr val="000000"/>
                </a:solidFill>
              </a:endParaRPr>
            </a:p>
          </p:txBody>
        </p:sp>
        <p:grpSp>
          <p:nvGrpSpPr>
            <p:cNvPr id="54" name="Group 53"/>
            <p:cNvGrpSpPr/>
            <p:nvPr/>
          </p:nvGrpSpPr>
          <p:grpSpPr>
            <a:xfrm>
              <a:off x="703476" y="1632217"/>
              <a:ext cx="611697" cy="1088714"/>
              <a:chOff x="4041349" y="5021972"/>
              <a:chExt cx="599757" cy="1067464"/>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56" name="TextBox 55"/>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grpSp>
      <p:pic>
        <p:nvPicPr>
          <p:cNvPr id="5" name="Picture 4"/>
          <p:cNvPicPr>
            <a:picLocks noChangeAspect="1"/>
          </p:cNvPicPr>
          <p:nvPr/>
        </p:nvPicPr>
        <p:blipFill rotWithShape="1">
          <a:blip r:embed="rId7"/>
          <a:srcRect r="7656"/>
          <a:stretch/>
        </p:blipFill>
        <p:spPr>
          <a:xfrm>
            <a:off x="2104190" y="2806062"/>
            <a:ext cx="5360756" cy="3144478"/>
          </a:xfrm>
          <a:prstGeom prst="rect">
            <a:avLst/>
          </a:prstGeom>
        </p:spPr>
      </p:pic>
      <p:sp>
        <p:nvSpPr>
          <p:cNvPr id="68" name="Rectangle 67"/>
          <p:cNvSpPr/>
          <p:nvPr/>
        </p:nvSpPr>
        <p:spPr bwMode="auto">
          <a:xfrm>
            <a:off x="7686443" y="3040062"/>
            <a:ext cx="4750032" cy="3085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9144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Connect</a:t>
            </a:r>
            <a:r>
              <a:rPr lang="en-US" sz="2000" dirty="0">
                <a:ln>
                  <a:solidFill>
                    <a:srgbClr val="FFFFFF">
                      <a:alpha val="0"/>
                    </a:srgbClr>
                  </a:solidFill>
                </a:ln>
                <a:solidFill>
                  <a:schemeClr val="tx1"/>
                </a:solidFill>
                <a:ea typeface="Segoe UI" pitchFamily="34" charset="0"/>
                <a:cs typeface="Segoe UI" pitchFamily="34" charset="0"/>
              </a:rPr>
              <a:t> to a broad range of data across on-premises and cloud</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Shape</a:t>
            </a:r>
            <a:r>
              <a:rPr lang="en-US" sz="2000" dirty="0">
                <a:ln>
                  <a:solidFill>
                    <a:srgbClr val="FFFFFF">
                      <a:alpha val="0"/>
                    </a:srgbClr>
                  </a:solidFill>
                </a:ln>
                <a:solidFill>
                  <a:schemeClr val="tx1"/>
                </a:solidFill>
                <a:ea typeface="Segoe UI" pitchFamily="34" charset="0"/>
                <a:cs typeface="Segoe UI" pitchFamily="34" charset="0"/>
              </a:rPr>
              <a:t>, </a:t>
            </a:r>
            <a:r>
              <a:rPr lang="en-US" sz="2000" b="1" dirty="0">
                <a:ln>
                  <a:solidFill>
                    <a:srgbClr val="FFFFFF">
                      <a:alpha val="0"/>
                    </a:srgbClr>
                  </a:solidFill>
                </a:ln>
                <a:solidFill>
                  <a:schemeClr val="tx1"/>
                </a:solidFill>
                <a:ea typeface="Segoe UI" pitchFamily="34" charset="0"/>
                <a:cs typeface="Segoe UI" pitchFamily="34" charset="0"/>
              </a:rPr>
              <a:t>transform</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clean</a:t>
            </a:r>
            <a:r>
              <a:rPr lang="en-US" sz="2000" dirty="0">
                <a:ln>
                  <a:solidFill>
                    <a:srgbClr val="FFFFFF">
                      <a:alpha val="0"/>
                    </a:srgbClr>
                  </a:solidFill>
                </a:ln>
                <a:solidFill>
                  <a:schemeClr val="tx1"/>
                </a:solidFill>
                <a:ea typeface="Segoe UI" pitchFamily="34" charset="0"/>
                <a:cs typeface="Segoe UI" pitchFamily="34" charset="0"/>
              </a:rPr>
              <a:t> data for analysis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Join</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model</a:t>
            </a:r>
            <a:r>
              <a:rPr lang="en-US" sz="2000" dirty="0">
                <a:ln>
                  <a:solidFill>
                    <a:srgbClr val="FFFFFF">
                      <a:alpha val="0"/>
                    </a:srgbClr>
                  </a:solidFill>
                </a:ln>
                <a:solidFill>
                  <a:schemeClr val="tx1"/>
                </a:solidFill>
                <a:ea typeface="Segoe UI" pitchFamily="34" charset="0"/>
                <a:cs typeface="Segoe UI" pitchFamily="34" charset="0"/>
              </a:rPr>
              <a:t> data from multiple data sources and different types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Extend</a:t>
            </a:r>
            <a:r>
              <a:rPr lang="en-US" sz="2000" dirty="0">
                <a:ln>
                  <a:solidFill>
                    <a:srgbClr val="FFFFFF">
                      <a:alpha val="0"/>
                    </a:srgbClr>
                  </a:solidFill>
                </a:ln>
                <a:solidFill>
                  <a:schemeClr val="tx1"/>
                </a:solidFill>
                <a:ea typeface="Segoe UI" pitchFamily="34" charset="0"/>
                <a:cs typeface="Segoe UI" pitchFamily="34" charset="0"/>
              </a:rPr>
              <a:t> your analysis with support for technologies such as R for advanced analytics</a:t>
            </a:r>
          </a:p>
        </p:txBody>
      </p:sp>
      <p:grpSp>
        <p:nvGrpSpPr>
          <p:cNvPr id="69" name="Group 68"/>
          <p:cNvGrpSpPr/>
          <p:nvPr/>
        </p:nvGrpSpPr>
        <p:grpSpPr>
          <a:xfrm>
            <a:off x="7589837" y="3135543"/>
            <a:ext cx="362908" cy="384467"/>
            <a:chOff x="8431377" y="-766784"/>
            <a:chExt cx="457200" cy="457200"/>
          </a:xfrm>
          <a:solidFill>
            <a:srgbClr val="0072C6"/>
          </a:solidFill>
        </p:grpSpPr>
        <p:sp>
          <p:nvSpPr>
            <p:cNvPr id="7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2" name="Group 71"/>
          <p:cNvGrpSpPr/>
          <p:nvPr/>
        </p:nvGrpSpPr>
        <p:grpSpPr>
          <a:xfrm>
            <a:off x="7589837" y="3819534"/>
            <a:ext cx="362908" cy="384467"/>
            <a:chOff x="8431377" y="-766784"/>
            <a:chExt cx="457200" cy="457200"/>
          </a:xfrm>
          <a:solidFill>
            <a:srgbClr val="0072C6"/>
          </a:solidFill>
        </p:grpSpPr>
        <p:sp>
          <p:nvSpPr>
            <p:cNvPr id="7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5" name="Group 74"/>
          <p:cNvGrpSpPr/>
          <p:nvPr/>
        </p:nvGrpSpPr>
        <p:grpSpPr>
          <a:xfrm>
            <a:off x="7589837" y="4503524"/>
            <a:ext cx="362908" cy="384467"/>
            <a:chOff x="8431377" y="-766784"/>
            <a:chExt cx="457200" cy="457200"/>
          </a:xfrm>
          <a:solidFill>
            <a:srgbClr val="0072C6"/>
          </a:solidFill>
        </p:grpSpPr>
        <p:sp>
          <p:nvSpPr>
            <p:cNvPr id="7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8" name="Group 77"/>
          <p:cNvGrpSpPr/>
          <p:nvPr/>
        </p:nvGrpSpPr>
        <p:grpSpPr>
          <a:xfrm>
            <a:off x="7589837" y="5187512"/>
            <a:ext cx="362908" cy="384467"/>
            <a:chOff x="8431377" y="-766784"/>
            <a:chExt cx="457200" cy="457200"/>
          </a:xfrm>
          <a:solidFill>
            <a:srgbClr val="0072C6"/>
          </a:solidFill>
        </p:grpSpPr>
        <p:sp>
          <p:nvSpPr>
            <p:cNvPr id="79"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0"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Connect to all the data around you</a:t>
            </a:r>
          </a:p>
        </p:txBody>
      </p:sp>
      <p:sp>
        <p:nvSpPr>
          <p:cNvPr id="34" name="Title 3"/>
          <p:cNvSpPr txBox="1">
            <a:spLocks/>
          </p:cNvSpPr>
          <p:nvPr/>
        </p:nvSpPr>
        <p:spPr>
          <a:xfrm>
            <a:off x="2018585" y="2004555"/>
            <a:ext cx="121922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chemeClr val="tx1"/>
                </a:solidFill>
                <a:latin typeface="+mn-lt"/>
              </a:rPr>
              <a:t>One data preparation experience across Excel &amp; Power BI Desktop</a:t>
            </a:r>
          </a:p>
        </p:txBody>
      </p:sp>
    </p:spTree>
    <p:extLst>
      <p:ext uri="{BB962C8B-B14F-4D97-AF65-F5344CB8AC3E}">
        <p14:creationId xmlns:p14="http://schemas.microsoft.com/office/powerpoint/2010/main" val="4250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68">
                                            <p:txEl>
                                              <p:pRg st="1" end="1"/>
                                            </p:txEl>
                                          </p:spTgt>
                                        </p:tgtEl>
                                        <p:attrNameLst>
                                          <p:attrName>style.visibility</p:attrName>
                                        </p:attrNameLst>
                                      </p:cBhvr>
                                      <p:to>
                                        <p:strVal val="visible"/>
                                      </p:to>
                                    </p:set>
                                    <p:animEffect transition="in" filter="fade">
                                      <p:cBhvr>
                                        <p:cTn id="10" dur="500"/>
                                        <p:tgtEl>
                                          <p:spTgt spid="68">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8">
                                            <p:txEl>
                                              <p:pRg st="2" end="2"/>
                                            </p:txEl>
                                          </p:spTgt>
                                        </p:tgtEl>
                                        <p:attrNameLst>
                                          <p:attrName>style.visibility</p:attrName>
                                        </p:attrNameLst>
                                      </p:cBhvr>
                                      <p:to>
                                        <p:strVal val="visible"/>
                                      </p:to>
                                    </p:set>
                                    <p:animEffect transition="in" filter="fade">
                                      <p:cBhvr>
                                        <p:cTn id="13" dur="500"/>
                                        <p:tgtEl>
                                          <p:spTgt spid="68">
                                            <p:txEl>
                                              <p:pRg st="2" end="2"/>
                                            </p:txEl>
                                          </p:spTgt>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68">
                                            <p:txEl>
                                              <p:pRg st="3" end="3"/>
                                            </p:txEl>
                                          </p:spTgt>
                                        </p:tgtEl>
                                        <p:attrNameLst>
                                          <p:attrName>style.visibility</p:attrName>
                                        </p:attrNameLst>
                                      </p:cBhvr>
                                      <p:to>
                                        <p:strVal val="visible"/>
                                      </p:to>
                                    </p:set>
                                    <p:animEffect transition="in" filter="fade">
                                      <p:cBhvr>
                                        <p:cTn id="16" dur="500"/>
                                        <p:tgtEl>
                                          <p:spTgt spid="68">
                                            <p:txEl>
                                              <p:pRg st="3" end="3"/>
                                            </p:txEl>
                                          </p:spTgt>
                                        </p:tgtEl>
                                      </p:cBhvr>
                                    </p:animEffect>
                                  </p:childTnLst>
                                </p:cTn>
                              </p:par>
                              <p:par>
                                <p:cTn id="17" presetID="10" presetClass="entr" presetSubtype="0" fill="hold" nodeType="withEffect">
                                  <p:stCondLst>
                                    <p:cond delay="1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63" presetClass="path" presetSubtype="0" accel="50000" decel="50000" fill="hold" nodeType="withEffect">
                                  <p:stCondLst>
                                    <p:cond delay="750"/>
                                  </p:stCondLst>
                                  <p:childTnLst>
                                    <p:animMotion origin="layout" path="M -0.03064 -3.2365E-6 L -4.39112E-7 -3.2365E-6 " pathEditMode="relative" rAng="0" ptsTypes="AA">
                                      <p:cBhvr>
                                        <p:cTn id="24" dur="500" fill="hold"/>
                                        <p:tgtEl>
                                          <p:spTgt spid="69"/>
                                        </p:tgtEl>
                                        <p:attrNameLst>
                                          <p:attrName>ppt_x</p:attrName>
                                          <p:attrName>ppt_y</p:attrName>
                                        </p:attrNameLst>
                                      </p:cBhvr>
                                      <p:rCtr x="1532" y="0"/>
                                    </p:animMotion>
                                  </p:childTnLst>
                                </p:cTn>
                              </p:par>
                              <p:par>
                                <p:cTn id="25" presetID="10" presetClass="entr" presetSubtype="0" fill="hold" nodeType="withEffect">
                                  <p:stCondLst>
                                    <p:cond delay="10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63" presetClass="path" presetSubtype="0" accel="50000" decel="50000" fill="hold" nodeType="withEffect">
                                  <p:stCondLst>
                                    <p:cond delay="1000"/>
                                  </p:stCondLst>
                                  <p:childTnLst>
                                    <p:animMotion origin="layout" path="M -0.03064 -4.38947E-6 L -4.39112E-7 -4.38947E-6 " pathEditMode="relative" rAng="0" ptsTypes="AA">
                                      <p:cBhvr>
                                        <p:cTn id="29" dur="500" fill="hold"/>
                                        <p:tgtEl>
                                          <p:spTgt spid="72"/>
                                        </p:tgtEl>
                                        <p:attrNameLst>
                                          <p:attrName>ppt_x</p:attrName>
                                          <p:attrName>ppt_y</p:attrName>
                                        </p:attrNameLst>
                                      </p:cBhvr>
                                      <p:rCtr x="1532" y="0"/>
                                    </p:animMotion>
                                  </p:childTnLst>
                                </p:cTn>
                              </p:par>
                              <p:par>
                                <p:cTn id="30" presetID="10" presetClass="entr" presetSubtype="0" fill="hold" nodeType="withEffect">
                                  <p:stCondLst>
                                    <p:cond delay="125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63" presetClass="path" presetSubtype="0" accel="50000" decel="50000" fill="hold" nodeType="withEffect">
                                  <p:stCondLst>
                                    <p:cond delay="1250"/>
                                  </p:stCondLst>
                                  <p:childTnLst>
                                    <p:animMotion origin="layout" path="M -0.03064 4.45756E-6 L -4.39112E-7 4.45756E-6 " pathEditMode="relative" rAng="0" ptsTypes="AA">
                                      <p:cBhvr>
                                        <p:cTn id="34" dur="500" fill="hold"/>
                                        <p:tgtEl>
                                          <p:spTgt spid="75"/>
                                        </p:tgtEl>
                                        <p:attrNameLst>
                                          <p:attrName>ppt_x</p:attrName>
                                          <p:attrName>ppt_y</p:attrName>
                                        </p:attrNameLst>
                                      </p:cBhvr>
                                      <p:rCtr x="1532" y="0"/>
                                    </p:animMotion>
                                  </p:childTnLst>
                                </p:cTn>
                              </p:par>
                              <p:par>
                                <p:cTn id="35" presetID="10" presetClass="entr" presetSubtype="0" fill="hold" nodeType="withEffect">
                                  <p:stCondLst>
                                    <p:cond delay="15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63" presetClass="path" presetSubtype="0" accel="50000" decel="50000" fill="hold" nodeType="withEffect">
                                  <p:stCondLst>
                                    <p:cond delay="1500"/>
                                  </p:stCondLst>
                                  <p:childTnLst>
                                    <p:animMotion origin="layout" path="M -0.03064 3.30458E-6 L -4.39112E-7 3.30458E-6 " pathEditMode="relative" rAng="0" ptsTypes="AA">
                                      <p:cBhvr>
                                        <p:cTn id="39" dur="500" fill="hold"/>
                                        <p:tgtEl>
                                          <p:spTgt spid="78"/>
                                        </p:tgtEl>
                                        <p:attrNameLst>
                                          <p:attrName>ppt_x</p:attrName>
                                          <p:attrName>ppt_y</p:attrName>
                                        </p:attrNameLst>
                                      </p:cBhvr>
                                      <p:rCtr x="1532" y="0"/>
                                    </p:animMotion>
                                  </p:childTnLst>
                                </p:cTn>
                              </p:par>
                              <p:par>
                                <p:cTn id="40" presetID="1" presetClass="entr" presetSubtype="0" fill="hold" nodeType="withEffect">
                                  <p:stCondLst>
                                    <p:cond delay="1250"/>
                                  </p:stCondLst>
                                  <p:childTnLst>
                                    <p:set>
                                      <p:cBhvr>
                                        <p:cTn id="41" dur="1" fill="hold">
                                          <p:stCondLst>
                                            <p:cond delay="499"/>
                                          </p:stCondLst>
                                        </p:cTn>
                                        <p:tgtEl>
                                          <p:spTgt spid="2"/>
                                        </p:tgtEl>
                                        <p:attrNameLst>
                                          <p:attrName>style.visibility</p:attrName>
                                        </p:attrNameLst>
                                      </p:cBhvr>
                                      <p:to>
                                        <p:strVal val="visible"/>
                                      </p:to>
                                    </p:set>
                                  </p:childTnLst>
                                </p:cTn>
                              </p:par>
                              <p:par>
                                <p:cTn id="42" presetID="6" presetClass="emph" presetSubtype="0" accel="100000" autoRev="1" fill="hold" nodeType="withEffect">
                                  <p:stCondLst>
                                    <p:cond delay="1250"/>
                                  </p:stCondLst>
                                  <p:childTnLst>
                                    <p:animScale>
                                      <p:cBhvr>
                                        <p:cTn id="43" dur="500" fill="hold"/>
                                        <p:tgtEl>
                                          <p:spTgt spid="2"/>
                                        </p:tgtEl>
                                      </p:cBhvr>
                                      <p:by x="0" y="0"/>
                                    </p:animScale>
                                  </p:childTnLst>
                                </p:cTn>
                              </p:par>
                              <p:par>
                                <p:cTn id="44" presetID="1" presetClass="entr" presetSubtype="0" fill="hold" nodeType="withEffect">
                                  <p:stCondLst>
                                    <p:cond delay="1500"/>
                                  </p:stCondLst>
                                  <p:childTnLst>
                                    <p:set>
                                      <p:cBhvr>
                                        <p:cTn id="45" dur="1" fill="hold">
                                          <p:stCondLst>
                                            <p:cond delay="499"/>
                                          </p:stCondLst>
                                        </p:cTn>
                                        <p:tgtEl>
                                          <p:spTgt spid="159"/>
                                        </p:tgtEl>
                                        <p:attrNameLst>
                                          <p:attrName>style.visibility</p:attrName>
                                        </p:attrNameLst>
                                      </p:cBhvr>
                                      <p:to>
                                        <p:strVal val="visible"/>
                                      </p:to>
                                    </p:set>
                                  </p:childTnLst>
                                </p:cTn>
                              </p:par>
                              <p:par>
                                <p:cTn id="46" presetID="22" presetClass="entr" presetSubtype="2" fill="hold" nodeType="withEffect">
                                  <p:stCondLst>
                                    <p:cond delay="1500"/>
                                  </p:stCondLst>
                                  <p:childTnLst>
                                    <p:set>
                                      <p:cBhvr>
                                        <p:cTn id="47" dur="1" fill="hold">
                                          <p:stCondLst>
                                            <p:cond delay="0"/>
                                          </p:stCondLst>
                                        </p:cTn>
                                        <p:tgtEl>
                                          <p:spTgt spid="168"/>
                                        </p:tgtEl>
                                        <p:attrNameLst>
                                          <p:attrName>style.visibility</p:attrName>
                                        </p:attrNameLst>
                                      </p:cBhvr>
                                      <p:to>
                                        <p:strVal val="visible"/>
                                      </p:to>
                                    </p:set>
                                    <p:animEffect transition="in" filter="wipe(right)">
                                      <p:cBhvr>
                                        <p:cTn id="48" dur="500"/>
                                        <p:tgtEl>
                                          <p:spTgt spid="168"/>
                                        </p:tgtEl>
                                      </p:cBhvr>
                                    </p:animEffect>
                                  </p:childTnLst>
                                </p:cTn>
                              </p:par>
                              <p:par>
                                <p:cTn id="49" presetID="6" presetClass="emph" presetSubtype="0" accel="100000" autoRev="1" fill="hold" nodeType="withEffect">
                                  <p:stCondLst>
                                    <p:cond delay="1500"/>
                                  </p:stCondLst>
                                  <p:childTnLst>
                                    <p:animScale>
                                      <p:cBhvr>
                                        <p:cTn id="50" dur="500" fill="hold"/>
                                        <p:tgtEl>
                                          <p:spTgt spid="159"/>
                                        </p:tgtEl>
                                      </p:cBhvr>
                                      <p:by x="0" y="0"/>
                                    </p:animScale>
                                  </p:childTnLst>
                                </p:cTn>
                              </p:par>
                              <p:par>
                                <p:cTn id="51" presetID="22" presetClass="entr" presetSubtype="2" fill="hold" nodeType="withEffect">
                                  <p:stCondLst>
                                    <p:cond delay="1500"/>
                                  </p:stCondLst>
                                  <p:childTnLst>
                                    <p:set>
                                      <p:cBhvr>
                                        <p:cTn id="52" dur="1" fill="hold">
                                          <p:stCondLst>
                                            <p:cond delay="0"/>
                                          </p:stCondLst>
                                        </p:cTn>
                                        <p:tgtEl>
                                          <p:spTgt spid="166"/>
                                        </p:tgtEl>
                                        <p:attrNameLst>
                                          <p:attrName>style.visibility</p:attrName>
                                        </p:attrNameLst>
                                      </p:cBhvr>
                                      <p:to>
                                        <p:strVal val="visible"/>
                                      </p:to>
                                    </p:set>
                                    <p:animEffect transition="in" filter="wipe(right)">
                                      <p:cBhvr>
                                        <p:cTn id="53" dur="500"/>
                                        <p:tgtEl>
                                          <p:spTgt spid="166"/>
                                        </p:tgtEl>
                                      </p:cBhvr>
                                    </p:animEffect>
                                  </p:childTnLst>
                                </p:cTn>
                              </p:par>
                              <p:par>
                                <p:cTn id="54" presetID="1" presetClass="entr" presetSubtype="0" fill="hold" nodeType="withEffect">
                                  <p:stCondLst>
                                    <p:cond delay="1750"/>
                                  </p:stCondLst>
                                  <p:childTnLst>
                                    <p:set>
                                      <p:cBhvr>
                                        <p:cTn id="55" dur="1" fill="hold">
                                          <p:stCondLst>
                                            <p:cond delay="499"/>
                                          </p:stCondLst>
                                        </p:cTn>
                                        <p:tgtEl>
                                          <p:spTgt spid="162"/>
                                        </p:tgtEl>
                                        <p:attrNameLst>
                                          <p:attrName>style.visibility</p:attrName>
                                        </p:attrNameLst>
                                      </p:cBhvr>
                                      <p:to>
                                        <p:strVal val="visible"/>
                                      </p:to>
                                    </p:set>
                                  </p:childTnLst>
                                </p:cTn>
                              </p:par>
                              <p:par>
                                <p:cTn id="56" presetID="6" presetClass="emph" presetSubtype="0" accel="100000" autoRev="1" fill="hold" nodeType="withEffect">
                                  <p:stCondLst>
                                    <p:cond delay="1750"/>
                                  </p:stCondLst>
                                  <p:childTnLst>
                                    <p:animScale>
                                      <p:cBhvr>
                                        <p:cTn id="57" dur="500" fill="hold"/>
                                        <p:tgtEl>
                                          <p:spTgt spid="162"/>
                                        </p:tgtEl>
                                      </p:cBhvr>
                                      <p:by x="0" y="0"/>
                                    </p:animScale>
                                  </p:childTnLst>
                                </p:cTn>
                              </p:par>
                              <p:par>
                                <p:cTn id="58" presetID="22" presetClass="entr" presetSubtype="2" fill="hold" nodeType="withEffect">
                                  <p:stCondLst>
                                    <p:cond delay="1750"/>
                                  </p:stCondLst>
                                  <p:childTnLst>
                                    <p:set>
                                      <p:cBhvr>
                                        <p:cTn id="59" dur="1" fill="hold">
                                          <p:stCondLst>
                                            <p:cond delay="0"/>
                                          </p:stCondLst>
                                        </p:cTn>
                                        <p:tgtEl>
                                          <p:spTgt spid="167"/>
                                        </p:tgtEl>
                                        <p:attrNameLst>
                                          <p:attrName>style.visibility</p:attrName>
                                        </p:attrNameLst>
                                      </p:cBhvr>
                                      <p:to>
                                        <p:strVal val="visible"/>
                                      </p:to>
                                    </p:set>
                                    <p:animEffect transition="in" filter="wipe(right)">
                                      <p:cBhvr>
                                        <p:cTn id="6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2410" y="4183063"/>
            <a:ext cx="11899428" cy="2514600"/>
            <a:chOff x="262410" y="4183063"/>
            <a:chExt cx="11899428" cy="2514600"/>
          </a:xfrm>
        </p:grpSpPr>
        <p:sp>
          <p:nvSpPr>
            <p:cNvPr id="18" name="Rectangular Callout 17"/>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9" name="Rectangular Callout 18"/>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1" name="TextBox 20"/>
            <p:cNvSpPr txBox="1"/>
            <p:nvPr/>
          </p:nvSpPr>
          <p:spPr>
            <a:xfrm>
              <a:off x="1457903" y="5833229"/>
              <a:ext cx="5515061" cy="627822"/>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p:txBody>
        </p:sp>
      </p:grpSp>
      <p:graphicFrame>
        <p:nvGraphicFramePr>
          <p:cNvPr id="26" name="Object 25"/>
          <p:cNvGraphicFramePr>
            <a:graphicFrameLocks noChangeAspect="1"/>
          </p:cNvGraphicFramePr>
          <p:nvPr>
            <p:custDataLst>
              <p:tags r:id="rId2"/>
            </p:custDataLst>
            <p:extLst/>
          </p:nvPr>
        </p:nvGraphicFramePr>
        <p:xfrm>
          <a:off x="5117" y="3573"/>
          <a:ext cx="1587" cy="1587"/>
        </p:xfrm>
        <a:graphic>
          <a:graphicData uri="http://schemas.openxmlformats.org/presentationml/2006/ole">
            <mc:AlternateContent xmlns:mc="http://schemas.openxmlformats.org/markup-compatibility/2006">
              <mc:Choice xmlns:v="urn:schemas-microsoft-com:vml" Requires="v">
                <p:oleObj spid="_x0000_s3075"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5117" y="3573"/>
                        <a:ext cx="1587" cy="1587"/>
                      </a:xfrm>
                      <a:prstGeom prst="rect">
                        <a:avLst/>
                      </a:prstGeom>
                    </p:spPr>
                  </p:pic>
                </p:oleObj>
              </mc:Fallback>
            </mc:AlternateContent>
          </a:graphicData>
        </a:graphic>
      </p:graphicFrame>
      <p:sp>
        <p:nvSpPr>
          <p:cNvPr id="33" name="TextBox 32"/>
          <p:cNvSpPr txBox="1"/>
          <p:nvPr/>
        </p:nvSpPr>
        <p:spPr>
          <a:xfrm>
            <a:off x="301775" y="320492"/>
            <a:ext cx="12133819" cy="800193"/>
          </a:xfrm>
          <a:prstGeom prst="rect">
            <a:avLst/>
          </a:prstGeom>
          <a:noFill/>
        </p:spPr>
        <p:txBody>
          <a:bodyPr wrap="square" lIns="146283" tIns="91427" rIns="146283" bIns="91427" rtlCol="0">
            <a:spAutoFit/>
          </a:bodyPr>
          <a:lstStyle/>
          <a:p>
            <a:pPr defTabSz="1242768">
              <a:defRPr/>
            </a:pPr>
            <a:r>
              <a:rPr lang="en-US" sz="4000" dirty="0">
                <a:latin typeface="Segoe UI Semibold" panose="020B0702040204020203" pitchFamily="34" charset="0"/>
                <a:cs typeface="Segoe UI Semibold" panose="020B0702040204020203" pitchFamily="34" charset="0"/>
              </a:rPr>
              <a:t>One-click publish to Power BI</a:t>
            </a:r>
          </a:p>
        </p:txBody>
      </p:sp>
      <p:grpSp>
        <p:nvGrpSpPr>
          <p:cNvPr id="7" name="Group 6"/>
          <p:cNvGrpSpPr/>
          <p:nvPr/>
        </p:nvGrpSpPr>
        <p:grpSpPr>
          <a:xfrm>
            <a:off x="279400" y="1557903"/>
            <a:ext cx="11899428" cy="2514600"/>
            <a:chOff x="279400" y="1557903"/>
            <a:chExt cx="11899428" cy="2514600"/>
          </a:xfrm>
        </p:grpSpPr>
        <p:sp>
          <p:nvSpPr>
            <p:cNvPr id="15" name="Rectangular Callout 14"/>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6" name="TextBox 15"/>
            <p:cNvSpPr txBox="1"/>
            <p:nvPr/>
          </p:nvSpPr>
          <p:spPr>
            <a:xfrm>
              <a:off x="5353161" y="1605513"/>
              <a:ext cx="5051088"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p:txBody>
        </p:sp>
        <p:sp>
          <p:nvSpPr>
            <p:cNvPr id="17" name="Rectangular Callout 16"/>
            <p:cNvSpPr/>
            <p:nvPr/>
          </p:nvSpPr>
          <p:spPr>
            <a:xfrm>
              <a:off x="279400" y="155790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8087" y="1757895"/>
            <a:ext cx="4888773" cy="2786075"/>
          </a:xfrm>
          <a:prstGeom prst="rect">
            <a:avLst/>
          </a:prstGeom>
          <a:ln w="3175">
            <a:solidFill>
              <a:schemeClr val="bg1">
                <a:lumMod val="75000"/>
              </a:schemeClr>
            </a:solidFill>
          </a:ln>
        </p:spPr>
      </p:pic>
      <p:sp>
        <p:nvSpPr>
          <p:cNvPr id="36" name="Rectangle 35"/>
          <p:cNvSpPr/>
          <p:nvPr/>
        </p:nvSpPr>
        <p:spPr bwMode="auto">
          <a:xfrm>
            <a:off x="1191419" y="2342859"/>
            <a:ext cx="1280319" cy="28842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8"/>
          <a:srcRect t="887"/>
          <a:stretch/>
        </p:blipFill>
        <p:spPr>
          <a:xfrm>
            <a:off x="6977063" y="3398462"/>
            <a:ext cx="5032375" cy="3062589"/>
          </a:xfrm>
          <a:prstGeom prst="rect">
            <a:avLst/>
          </a:prstGeom>
          <a:ln w="3175">
            <a:solidFill>
              <a:schemeClr val="bg1">
                <a:lumMod val="75000"/>
              </a:schemeClr>
            </a:solidFill>
          </a:ln>
        </p:spPr>
      </p:pic>
      <p:sp>
        <p:nvSpPr>
          <p:cNvPr id="37" name="Rectangle 36"/>
          <p:cNvSpPr/>
          <p:nvPr/>
        </p:nvSpPr>
        <p:spPr bwMode="auto">
          <a:xfrm>
            <a:off x="11501438" y="3632995"/>
            <a:ext cx="309563" cy="51276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010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500"/>
                                  </p:stCondLst>
                                  <p:childTnLst>
                                    <p:animMotion origin="layout" path="M -4.23794E-7 -4.44394E-6 L -0.05106 -4.44394E-6 " pathEditMode="relative" rAng="0" ptsTypes="AA">
                                      <p:cBhvr>
                                        <p:cTn id="9" dur="750" spd="-100000" fill="hold"/>
                                        <p:tgtEl>
                                          <p:spTgt spid="3"/>
                                        </p:tgtEl>
                                        <p:attrNameLst>
                                          <p:attrName>ppt_x</p:attrName>
                                          <p:attrName>ppt_y</p:attrName>
                                        </p:attrNameLst>
                                      </p:cBhvr>
                                      <p:rCtr x="-2553" y="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500"/>
                                  </p:stCondLst>
                                  <p:childTnLst>
                                    <p:animMotion origin="layout" path="M -4.23794E-7 -4.44394E-6 L -0.05106 -4.44394E-6 " pathEditMode="relative" rAng="0" ptsTypes="AA">
                                      <p:cBhvr>
                                        <p:cTn id="14" dur="750" spd="-100000" fill="hold"/>
                                        <p:tgtEl>
                                          <p:spTgt spid="7"/>
                                        </p:tgtEl>
                                        <p:attrNameLst>
                                          <p:attrName>ppt_x</p:attrName>
                                          <p:attrName>ppt_y</p:attrName>
                                        </p:attrNameLst>
                                      </p:cBhvr>
                                      <p:rCtr x="-2553" y="0"/>
                                    </p:animMotion>
                                  </p:childTnLst>
                                </p:cTn>
                              </p:par>
                            </p:childTnLst>
                          </p:cTn>
                        </p:par>
                        <p:par>
                          <p:cTn id="15" fill="hold">
                            <p:stCondLst>
                              <p:cond delay="1250"/>
                            </p:stCondLst>
                            <p:childTnLst>
                              <p:par>
                                <p:cTn id="16" presetID="21" presetClass="entr" presetSubtype="1"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heel(1)">
                                      <p:cBhvr>
                                        <p:cTn id="18" dur="750"/>
                                        <p:tgtEl>
                                          <p:spTgt spid="36"/>
                                        </p:tgtEl>
                                      </p:cBhvr>
                                    </p:animEffect>
                                  </p:childTnLst>
                                </p:cTn>
                              </p:par>
                              <p:par>
                                <p:cTn id="19" presetID="10" presetClass="entr" presetSubtype="0"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63" presetClass="path" presetSubtype="0" decel="100000" fill="hold" nodeType="withEffect">
                                  <p:stCondLst>
                                    <p:cond delay="1000"/>
                                  </p:stCondLst>
                                  <p:childTnLst>
                                    <p:animMotion origin="layout" path="M 1.1565E-6 8.67E-7 L 0.04876 8.67E-7 " pathEditMode="relative" rAng="0" ptsTypes="AA">
                                      <p:cBhvr>
                                        <p:cTn id="23" dur="750" spd="-100000" fill="hold"/>
                                        <p:tgtEl>
                                          <p:spTgt spid="9"/>
                                        </p:tgtEl>
                                        <p:attrNameLst>
                                          <p:attrName>ppt_x</p:attrName>
                                          <p:attrName>ppt_y</p:attrName>
                                        </p:attrNameLst>
                                      </p:cBhvr>
                                      <p:rCtr x="2438" y="0"/>
                                    </p:animMotion>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63" presetClass="path" presetSubtype="0" decel="100000" fill="hold" nodeType="withEffect">
                                  <p:stCondLst>
                                    <p:cond delay="1000"/>
                                  </p:stCondLst>
                                  <p:childTnLst>
                                    <p:animMotion origin="layout" path="M 1.1565E-6 8.67E-7 L 0.04876 8.67E-7 " pathEditMode="relative" rAng="0" ptsTypes="AA">
                                      <p:cBhvr>
                                        <p:cTn id="28" dur="750" spd="-100000" fill="hold"/>
                                        <p:tgtEl>
                                          <p:spTgt spid="4"/>
                                        </p:tgtEl>
                                        <p:attrNameLst>
                                          <p:attrName>ppt_x</p:attrName>
                                          <p:attrName>ppt_y</p:attrName>
                                        </p:attrNameLst>
                                      </p:cBhvr>
                                      <p:rCtr x="2438" y="0"/>
                                    </p:animMotion>
                                  </p:childTnLst>
                                </p:cTn>
                              </p:par>
                            </p:childTnLst>
                          </p:cTn>
                        </p:par>
                        <p:par>
                          <p:cTn id="29" fill="hold">
                            <p:stCondLst>
                              <p:cond delay="3000"/>
                            </p:stCondLst>
                            <p:childTnLst>
                              <p:par>
                                <p:cTn id="30" presetID="21"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heel(1)">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bwMode="auto">
          <a:xfrm>
            <a:off x="7021886" y="2665547"/>
            <a:ext cx="5139951" cy="3117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10" rIns="0" bIns="46610" numCol="1" spcCol="0" rtlCol="0" fromWordArt="0" anchor="t" anchorCtr="0" forceAA="0" compatLnSpc="1">
            <a:prstTxWarp prst="textNoShape">
              <a:avLst/>
            </a:prstTxWarp>
            <a:spAutoFit/>
          </a:bodyPr>
          <a:lstStyle/>
          <a:p>
            <a:pPr defTabSz="913244" fontAlgn="base">
              <a:lnSpc>
                <a:spcPct val="90000"/>
              </a:lnSpc>
              <a:spcBef>
                <a:spcPts val="1223"/>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on-premises data </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any way you like</a:t>
            </a:r>
          </a:p>
          <a:p>
            <a:pPr marL="622664"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Scheduled refresh</a:t>
            </a:r>
          </a:p>
          <a:p>
            <a:pPr marL="622664" lvl="1" defTabSz="950136" fontAlgn="base">
              <a:spcBef>
                <a:spcPts val="1224"/>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Live connection</a:t>
            </a:r>
          </a:p>
          <a:p>
            <a:pPr defTabSz="913244" fontAlgn="base">
              <a:lnSpc>
                <a:spcPct val="90000"/>
              </a:lnSpc>
              <a:spcBef>
                <a:spcPts val="2448"/>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to on-premises SQL</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Server Analysis Services models</a:t>
            </a:r>
          </a:p>
          <a:p>
            <a:pPr marL="622665"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Tabular and multidimensional</a:t>
            </a:r>
          </a:p>
        </p:txBody>
      </p:sp>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cxnSp>
        <p:nvCxnSpPr>
          <p:cNvPr id="147" name="Straight Connector 146"/>
          <p:cNvCxnSpPr/>
          <p:nvPr/>
        </p:nvCxnSpPr>
        <p:spPr>
          <a:xfrm>
            <a:off x="546737" y="4411339"/>
            <a:ext cx="5900100" cy="15991"/>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546737" y="4114104"/>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chemeClr val="tx2"/>
                    </a:gs>
                    <a:gs pos="57000">
                      <a:schemeClr val="tx2"/>
                    </a:gs>
                  </a:gsLst>
                  <a:lin ang="0" scaled="0"/>
                </a:gradFill>
                <a:latin typeface="Segoe UI Semibold" panose="020B0702040204020203" pitchFamily="34" charset="0"/>
                <a:ea typeface="MS PGothic" charset="0"/>
                <a:cs typeface="Segoe UI Semibold" panose="020B0702040204020203" pitchFamily="34" charset="0"/>
              </a:rPr>
              <a:t>Cloud</a:t>
            </a:r>
          </a:p>
        </p:txBody>
      </p:sp>
      <p:sp>
        <p:nvSpPr>
          <p:cNvPr id="149" name="TextBox 148"/>
          <p:cNvSpPr txBox="1"/>
          <p:nvPr/>
        </p:nvSpPr>
        <p:spPr>
          <a:xfrm>
            <a:off x="546737" y="4526893"/>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rgbClr val="A80000"/>
                    </a:gs>
                    <a:gs pos="57000">
                      <a:srgbClr val="A80000"/>
                    </a:gs>
                  </a:gsLst>
                  <a:lin ang="0" scaled="0"/>
                </a:gradFill>
                <a:latin typeface="Segoe UI Semibold" panose="020B0702040204020203" pitchFamily="34" charset="0"/>
                <a:ea typeface="MS PGothic" charset="0"/>
                <a:cs typeface="Segoe UI Semibold" panose="020B0702040204020203" pitchFamily="34" charset="0"/>
              </a:rPr>
              <a:t>On-premises</a:t>
            </a:r>
          </a:p>
        </p:txBody>
      </p:sp>
      <p:grpSp>
        <p:nvGrpSpPr>
          <p:cNvPr id="151" name="Group 150"/>
          <p:cNvGrpSpPr>
            <a:grpSpLocks noChangeAspect="1"/>
          </p:cNvGrpSpPr>
          <p:nvPr/>
        </p:nvGrpSpPr>
        <p:grpSpPr>
          <a:xfrm>
            <a:off x="610246" y="5568982"/>
            <a:ext cx="1238662" cy="730580"/>
            <a:chOff x="2927465" y="5236638"/>
            <a:chExt cx="1470768" cy="865618"/>
          </a:xfrm>
          <a:solidFill>
            <a:schemeClr val="accent1"/>
          </a:solidFill>
        </p:grpSpPr>
        <p:sp>
          <p:nvSpPr>
            <p:cNvPr id="152" name="Freeform 151"/>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3" name="Freeform 152"/>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4" name="Freeform 153"/>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5" name="Freeform 154"/>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grpSp>
      <p:grpSp>
        <p:nvGrpSpPr>
          <p:cNvPr id="156" name="Group 155"/>
          <p:cNvGrpSpPr/>
          <p:nvPr/>
        </p:nvGrpSpPr>
        <p:grpSpPr>
          <a:xfrm>
            <a:off x="4937386" y="1777256"/>
            <a:ext cx="1509451" cy="712813"/>
            <a:chOff x="2124306" y="2277652"/>
            <a:chExt cx="3393352" cy="1602458"/>
          </a:xfrm>
        </p:grpSpPr>
        <p:sp>
          <p:nvSpPr>
            <p:cNvPr id="157" name="Freeform 156"/>
            <p:cNvSpPr>
              <a:spLocks/>
            </p:cNvSpPr>
            <p:nvPr/>
          </p:nvSpPr>
          <p:spPr bwMode="auto">
            <a:xfrm>
              <a:off x="2124306" y="2277652"/>
              <a:ext cx="1763560" cy="108368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50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dirty="0">
                <a:solidFill>
                  <a:srgbClr val="000000"/>
                </a:solidFill>
              </a:endParaRPr>
            </a:p>
          </p:txBody>
        </p:sp>
        <p:sp>
          <p:nvSpPr>
            <p:cNvPr id="158" name="Freeform 157"/>
            <p:cNvSpPr>
              <a:spLocks/>
            </p:cNvSpPr>
            <p:nvPr/>
          </p:nvSpPr>
          <p:spPr bwMode="auto">
            <a:xfrm>
              <a:off x="2518219" y="2592395"/>
              <a:ext cx="2999439" cy="1287715"/>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a:solidFill>
                  <a:srgbClr val="000000"/>
                </a:solidFill>
              </a:endParaRPr>
            </a:p>
          </p:txBody>
        </p:sp>
      </p:grpSp>
      <p:grpSp>
        <p:nvGrpSpPr>
          <p:cNvPr id="159" name="Group 158"/>
          <p:cNvGrpSpPr/>
          <p:nvPr/>
        </p:nvGrpSpPr>
        <p:grpSpPr>
          <a:xfrm>
            <a:off x="2311318" y="5215298"/>
            <a:ext cx="1397648" cy="1082007"/>
            <a:chOff x="2135016" y="4705574"/>
            <a:chExt cx="1370368" cy="1060888"/>
          </a:xfrm>
        </p:grpSpPr>
        <p:sp>
          <p:nvSpPr>
            <p:cNvPr id="160" name="TextBox 159"/>
            <p:cNvSpPr txBox="1"/>
            <p:nvPr/>
          </p:nvSpPr>
          <p:spPr>
            <a:xfrm>
              <a:off x="2135016" y="5440551"/>
              <a:ext cx="1370368" cy="325911"/>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latin typeface="Segoe UI" charset="0"/>
                <a:ea typeface="MS PGothic" charset="0"/>
              </a:endParaRPr>
            </a:p>
          </p:txBody>
        </p:sp>
      </p:grpSp>
      <p:grpSp>
        <p:nvGrpSpPr>
          <p:cNvPr id="162" name="Group 161"/>
          <p:cNvGrpSpPr/>
          <p:nvPr/>
        </p:nvGrpSpPr>
        <p:grpSpPr>
          <a:xfrm>
            <a:off x="4034508" y="5215298"/>
            <a:ext cx="611697" cy="1082005"/>
            <a:chOff x="4041349" y="5021972"/>
            <a:chExt cx="599757" cy="1060886"/>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3"/>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latin typeface="Segoe UI" charset="0"/>
                <a:ea typeface="MS PGothic" charset="0"/>
              </a:endParaRPr>
            </a:p>
          </p:txBody>
        </p:sp>
        <p:sp>
          <p:nvSpPr>
            <p:cNvPr id="164" name="TextBox 163"/>
            <p:cNvSpPr txBox="1"/>
            <p:nvPr/>
          </p:nvSpPr>
          <p:spPr>
            <a:xfrm>
              <a:off x="4061651" y="5756947"/>
              <a:ext cx="559152" cy="325911"/>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spcAft>
                  <a:spcPts val="612"/>
                </a:spcAft>
                <a:defRPr/>
              </a:pPr>
              <a:r>
                <a:rPr lang="en-US" sz="1200" dirty="0"/>
                <a:t>Data </a:t>
              </a:r>
              <a:br>
                <a:rPr lang="en-US" sz="1200" dirty="0"/>
              </a:br>
              <a:r>
                <a:rPr lang="en-US" sz="1200" dirty="0"/>
                <a:t>Source</a:t>
              </a:r>
            </a:p>
          </p:txBody>
        </p:sp>
      </p:grpSp>
      <p:grpSp>
        <p:nvGrpSpPr>
          <p:cNvPr id="165" name="Group 164"/>
          <p:cNvGrpSpPr/>
          <p:nvPr/>
        </p:nvGrpSpPr>
        <p:grpSpPr>
          <a:xfrm>
            <a:off x="3260032" y="4914510"/>
            <a:ext cx="897867" cy="280122"/>
            <a:chOff x="3163952" y="4790601"/>
            <a:chExt cx="880342" cy="404180"/>
          </a:xfrm>
        </p:grpSpPr>
        <p:cxnSp>
          <p:nvCxnSpPr>
            <p:cNvPr id="166" name="Straight Connector 165"/>
            <p:cNvCxnSpPr/>
            <p:nvPr/>
          </p:nvCxnSpPr>
          <p:spPr>
            <a:xfrm flipH="1">
              <a:off x="3163952"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a:off x="3779635"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cxnSp>
        <p:nvCxnSpPr>
          <p:cNvPr id="168" name="Straight Connector 167"/>
          <p:cNvCxnSpPr/>
          <p:nvPr/>
        </p:nvCxnSpPr>
        <p:spPr>
          <a:xfrm>
            <a:off x="3708966" y="3670750"/>
            <a:ext cx="0" cy="36371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3" name="Group 2"/>
          <p:cNvGrpSpPr/>
          <p:nvPr/>
        </p:nvGrpSpPr>
        <p:grpSpPr>
          <a:xfrm>
            <a:off x="967683" y="2266817"/>
            <a:ext cx="3957120" cy="1364527"/>
            <a:chOff x="967683" y="2266817"/>
            <a:chExt cx="3957120" cy="1364527"/>
          </a:xfrm>
        </p:grpSpPr>
        <p:pic>
          <p:nvPicPr>
            <p:cNvPr id="145" name="Picture 144"/>
            <p:cNvPicPr>
              <a:picLocks noChangeAspect="1"/>
            </p:cNvPicPr>
            <p:nvPr/>
          </p:nvPicPr>
          <p:blipFill>
            <a:blip r:embed="rId7"/>
            <a:stretch>
              <a:fillRect/>
            </a:stretch>
          </p:blipFill>
          <p:spPr>
            <a:xfrm>
              <a:off x="2500034" y="2266817"/>
              <a:ext cx="2424769" cy="1364527"/>
            </a:xfrm>
            <a:prstGeom prst="rect">
              <a:avLst/>
            </a:prstGeom>
          </p:spPr>
        </p:pic>
        <p:sp>
          <p:nvSpPr>
            <p:cNvPr id="169" name="TextBox 168"/>
            <p:cNvSpPr txBox="1"/>
            <p:nvPr/>
          </p:nvSpPr>
          <p:spPr>
            <a:xfrm>
              <a:off x="967683" y="2592271"/>
              <a:ext cx="1491954" cy="634074"/>
            </a:xfrm>
            <a:prstGeom prst="rect">
              <a:avLst/>
            </a:prstGeom>
            <a:noFill/>
          </p:spPr>
          <p:txBody>
            <a:bodyPr wrap="square" lIns="186441" tIns="0" rIns="186441" bIns="0" rtlCol="0" anchor="ctr">
              <a:noAutofit/>
            </a:bodyPr>
            <a:lstStyle/>
            <a:p>
              <a:pPr algn="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Live Power BI reports &amp; dashboards</a:t>
              </a:r>
            </a:p>
          </p:txBody>
        </p:sp>
      </p:grpSp>
      <p:grpSp>
        <p:nvGrpSpPr>
          <p:cNvPr id="2" name="Group 1"/>
          <p:cNvGrpSpPr/>
          <p:nvPr/>
        </p:nvGrpSpPr>
        <p:grpSpPr>
          <a:xfrm>
            <a:off x="2548040" y="4054935"/>
            <a:ext cx="2321853" cy="807842"/>
            <a:chOff x="2548040" y="4054935"/>
            <a:chExt cx="2321853" cy="807842"/>
          </a:xfrm>
        </p:grpSpPr>
        <p:sp>
          <p:nvSpPr>
            <p:cNvPr id="150" name="Rectangle 149"/>
            <p:cNvSpPr/>
            <p:nvPr/>
          </p:nvSpPr>
          <p:spPr bwMode="auto">
            <a:xfrm>
              <a:off x="2548040" y="4054935"/>
              <a:ext cx="2321853" cy="807842"/>
            </a:xfrm>
            <a:prstGeom prst="rect">
              <a:avLst/>
            </a:prstGeom>
            <a:solidFill>
              <a:schemeClr val="bg1"/>
            </a:solid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9195" rIns="93260" bIns="149195" numCol="1" spcCol="0" rtlCol="0" fromWordArt="0" anchor="ctr" anchorCtr="0" forceAA="0" compatLnSpc="1">
              <a:prstTxWarp prst="textNoShape">
                <a:avLst/>
              </a:prstTxWarp>
              <a:noAutofit/>
            </a:bodyPr>
            <a:lstStyle/>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Live connection or</a:t>
              </a:r>
            </a:p>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scheduled refresh</a:t>
              </a:r>
            </a:p>
          </p:txBody>
        </p:sp>
        <p:grpSp>
          <p:nvGrpSpPr>
            <p:cNvPr id="170" name="Group 169"/>
            <p:cNvGrpSpPr>
              <a:grpSpLocks noChangeAspect="1"/>
            </p:cNvGrpSpPr>
            <p:nvPr/>
          </p:nvGrpSpPr>
          <p:grpSpPr>
            <a:xfrm>
              <a:off x="2751560" y="4215876"/>
              <a:ext cx="508520" cy="411293"/>
              <a:chOff x="9381985" y="5575169"/>
              <a:chExt cx="768940" cy="621923"/>
            </a:xfrm>
          </p:grpSpPr>
          <p:grpSp>
            <p:nvGrpSpPr>
              <p:cNvPr id="171" name="Group 170"/>
              <p:cNvGrpSpPr/>
              <p:nvPr/>
            </p:nvGrpSpPr>
            <p:grpSpPr>
              <a:xfrm>
                <a:off x="9381985" y="5575169"/>
                <a:ext cx="606588" cy="594929"/>
                <a:chOff x="6690129" y="5110423"/>
                <a:chExt cx="606588" cy="594929"/>
              </a:xfrm>
            </p:grpSpPr>
            <p:grpSp>
              <p:nvGrpSpPr>
                <p:cNvPr id="177" name="Group 176"/>
                <p:cNvGrpSpPr>
                  <a:grpSpLocks noChangeAspect="1"/>
                </p:cNvGrpSpPr>
                <p:nvPr/>
              </p:nvGrpSpPr>
              <p:grpSpPr>
                <a:xfrm>
                  <a:off x="6690129" y="5110423"/>
                  <a:ext cx="464903" cy="594929"/>
                  <a:chOff x="5809310" y="1674658"/>
                  <a:chExt cx="3316029" cy="4226967"/>
                </a:xfrm>
                <a:solidFill>
                  <a:srgbClr val="FF8C00"/>
                </a:solidFill>
              </p:grpSpPr>
              <p:sp>
                <p:nvSpPr>
                  <p:cNvPr id="179" name="Oval 178"/>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0" name="Freeform 179"/>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1" name="Freeform 180"/>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2" name="Freeform 181"/>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sp>
              <p:nvSpPr>
                <p:cNvPr id="178" name="Freeform 177"/>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grpSp>
            <p:nvGrpSpPr>
              <p:cNvPr id="172" name="Group 171"/>
              <p:cNvGrpSpPr/>
              <p:nvPr/>
            </p:nvGrpSpPr>
            <p:grpSpPr>
              <a:xfrm>
                <a:off x="9873487" y="5820260"/>
                <a:ext cx="277438" cy="376832"/>
                <a:chOff x="1008694" y="2356398"/>
                <a:chExt cx="277438" cy="376832"/>
              </a:xfrm>
            </p:grpSpPr>
            <p:sp>
              <p:nvSpPr>
                <p:cNvPr id="173" name="Rectangle 172"/>
                <p:cNvSpPr/>
                <p:nvPr/>
              </p:nvSpPr>
              <p:spPr bwMode="auto">
                <a:xfrm>
                  <a:off x="1008694" y="2372698"/>
                  <a:ext cx="277438" cy="317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dirty="0" err="1">
                    <a:solidFill>
                      <a:srgbClr val="FFFFFF"/>
                    </a:solidFill>
                    <a:latin typeface="Segoe UI Light"/>
                    <a:ea typeface="Segoe UI" pitchFamily="34" charset="0"/>
                    <a:cs typeface="Segoe UI" pitchFamily="34" charset="0"/>
                  </a:endParaRPr>
                </a:p>
              </p:txBody>
            </p:sp>
            <p:grpSp>
              <p:nvGrpSpPr>
                <p:cNvPr id="174" name="Group 173"/>
                <p:cNvGrpSpPr/>
                <p:nvPr/>
              </p:nvGrpSpPr>
              <p:grpSpPr>
                <a:xfrm>
                  <a:off x="1008694" y="2356398"/>
                  <a:ext cx="277438" cy="376832"/>
                  <a:chOff x="5617016" y="4216783"/>
                  <a:chExt cx="277438" cy="376832"/>
                </a:xfrm>
              </p:grpSpPr>
              <p:sp>
                <p:nvSpPr>
                  <p:cNvPr id="175"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dirty="0">
                      <a:solidFill>
                        <a:srgbClr val="000000"/>
                      </a:solidFill>
                      <a:latin typeface="Segoe UI" charset="0"/>
                      <a:ea typeface="MS PGothic" charset="0"/>
                    </a:endParaRPr>
                  </a:p>
                </p:txBody>
              </p:sp>
            </p:grpSp>
          </p:grpSp>
        </p:grpSp>
      </p:grpSp>
      <p:grpSp>
        <p:nvGrpSpPr>
          <p:cNvPr id="186" name="Group 185"/>
          <p:cNvGrpSpPr/>
          <p:nvPr/>
        </p:nvGrpSpPr>
        <p:grpSpPr>
          <a:xfrm>
            <a:off x="7101322" y="3465050"/>
            <a:ext cx="384412" cy="384412"/>
            <a:chOff x="8431377" y="-766784"/>
            <a:chExt cx="457200" cy="457200"/>
          </a:xfrm>
          <a:solidFill>
            <a:srgbClr val="0072C6"/>
          </a:solidFill>
        </p:grpSpPr>
        <p:sp>
          <p:nvSpPr>
            <p:cNvPr id="19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7" name="Group 186"/>
          <p:cNvGrpSpPr/>
          <p:nvPr/>
        </p:nvGrpSpPr>
        <p:grpSpPr>
          <a:xfrm>
            <a:off x="7101322" y="3925662"/>
            <a:ext cx="384412" cy="384412"/>
            <a:chOff x="8431377" y="-738687"/>
            <a:chExt cx="457200" cy="457200"/>
          </a:xfrm>
          <a:solidFill>
            <a:srgbClr val="0072C6"/>
          </a:solidFill>
        </p:grpSpPr>
        <p:sp>
          <p:nvSpPr>
            <p:cNvPr id="191" name="Freeform 5"/>
            <p:cNvSpPr>
              <a:spLocks noEditPoints="1"/>
            </p:cNvSpPr>
            <p:nvPr/>
          </p:nvSpPr>
          <p:spPr bwMode="auto">
            <a:xfrm>
              <a:off x="8431377" y="-738687"/>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2" name="Freeform 8"/>
            <p:cNvSpPr>
              <a:spLocks/>
            </p:cNvSpPr>
            <p:nvPr/>
          </p:nvSpPr>
          <p:spPr bwMode="auto">
            <a:xfrm>
              <a:off x="8542502" y="-598989"/>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8" name="Group 187"/>
          <p:cNvGrpSpPr/>
          <p:nvPr/>
        </p:nvGrpSpPr>
        <p:grpSpPr>
          <a:xfrm>
            <a:off x="7101322" y="5297262"/>
            <a:ext cx="384412" cy="384412"/>
            <a:chOff x="8431377" y="-50688"/>
            <a:chExt cx="457200" cy="457200"/>
          </a:xfrm>
          <a:solidFill>
            <a:srgbClr val="0072C6"/>
          </a:solidFill>
        </p:grpSpPr>
        <p:sp>
          <p:nvSpPr>
            <p:cNvPr id="189" name="Freeform 5"/>
            <p:cNvSpPr>
              <a:spLocks noEditPoints="1"/>
            </p:cNvSpPr>
            <p:nvPr/>
          </p:nvSpPr>
          <p:spPr bwMode="auto">
            <a:xfrm>
              <a:off x="8431377" y="-50688"/>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0" name="Freeform 8"/>
            <p:cNvSpPr>
              <a:spLocks/>
            </p:cNvSpPr>
            <p:nvPr/>
          </p:nvSpPr>
          <p:spPr bwMode="auto">
            <a:xfrm>
              <a:off x="8542502" y="89010"/>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sp>
        <p:nvSpPr>
          <p:cNvPr id="54" name="TextBox 53"/>
          <p:cNvSpPr txBox="1"/>
          <p:nvPr/>
        </p:nvSpPr>
        <p:spPr>
          <a:xfrm>
            <a:off x="300935" y="320040"/>
            <a:ext cx="12135540" cy="800219"/>
          </a:xfrm>
          <a:prstGeom prst="rect">
            <a:avLst/>
          </a:prstGeom>
          <a:noFill/>
        </p:spPr>
        <p:txBody>
          <a:bodyPr wrap="square" lIns="146304" tIns="91440" rIns="146304" bIns="91440" rtlCol="0">
            <a:spAutoFit/>
          </a:bodyPr>
          <a:lstStyle/>
          <a:p>
            <a:pPr defTabSz="1242768">
              <a:defRPr/>
            </a:pPr>
            <a:r>
              <a:rPr lang="en-US" sz="4000" dirty="0">
                <a:latin typeface="Segoe UI Semibold" panose="020B0702040204020203" pitchFamily="34" charset="0"/>
                <a:cs typeface="Segoe UI Semibold" panose="020B0702040204020203" pitchFamily="34" charset="0"/>
              </a:rPr>
              <a:t>Deploy quickly with a hybrid solution</a:t>
            </a:r>
          </a:p>
        </p:txBody>
      </p:sp>
    </p:spTree>
    <p:extLst>
      <p:ext uri="{BB962C8B-B14F-4D97-AF65-F5344CB8AC3E}">
        <p14:creationId xmlns:p14="http://schemas.microsoft.com/office/powerpoint/2010/main" val="26565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3">
                                            <p:txEl>
                                              <p:pRg st="1" end="1"/>
                                            </p:txEl>
                                          </p:spTgt>
                                        </p:tgtEl>
                                        <p:attrNameLst>
                                          <p:attrName>style.visibility</p:attrName>
                                        </p:attrNameLst>
                                      </p:cBhvr>
                                      <p:to>
                                        <p:strVal val="visible"/>
                                      </p:to>
                                    </p:set>
                                    <p:animEffect transition="in" filter="fade">
                                      <p:cBhvr>
                                        <p:cTn id="10" dur="500"/>
                                        <p:tgtEl>
                                          <p:spTgt spid="18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3">
                                            <p:txEl>
                                              <p:pRg st="2" end="2"/>
                                            </p:txEl>
                                          </p:spTgt>
                                        </p:tgtEl>
                                        <p:attrNameLst>
                                          <p:attrName>style.visibility</p:attrName>
                                        </p:attrNameLst>
                                      </p:cBhvr>
                                      <p:to>
                                        <p:strVal val="visible"/>
                                      </p:to>
                                    </p:set>
                                    <p:animEffect transition="in" filter="fade">
                                      <p:cBhvr>
                                        <p:cTn id="13" dur="500"/>
                                        <p:tgtEl>
                                          <p:spTgt spid="183">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83">
                                            <p:txEl>
                                              <p:pRg st="3" end="3"/>
                                            </p:txEl>
                                          </p:spTgt>
                                        </p:tgtEl>
                                        <p:attrNameLst>
                                          <p:attrName>style.visibility</p:attrName>
                                        </p:attrNameLst>
                                      </p:cBhvr>
                                      <p:to>
                                        <p:strVal val="visible"/>
                                      </p:to>
                                    </p:set>
                                    <p:animEffect transition="in" filter="fade">
                                      <p:cBhvr>
                                        <p:cTn id="16" dur="500"/>
                                        <p:tgtEl>
                                          <p:spTgt spid="183">
                                            <p:txEl>
                                              <p:pRg st="3" end="3"/>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83">
                                            <p:txEl>
                                              <p:pRg st="4" end="4"/>
                                            </p:txEl>
                                          </p:spTgt>
                                        </p:tgtEl>
                                        <p:attrNameLst>
                                          <p:attrName>style.visibility</p:attrName>
                                        </p:attrNameLst>
                                      </p:cBhvr>
                                      <p:to>
                                        <p:strVal val="visible"/>
                                      </p:to>
                                    </p:set>
                                    <p:animEffect transition="in" filter="fade">
                                      <p:cBhvr>
                                        <p:cTn id="19" dur="500"/>
                                        <p:tgtEl>
                                          <p:spTgt spid="183">
                                            <p:txEl>
                                              <p:pRg st="4" end="4"/>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63" presetClass="path" presetSubtype="0" accel="50000" decel="50000" fill="hold" nodeType="withEffect">
                                  <p:stCondLst>
                                    <p:cond delay="500"/>
                                  </p:stCondLst>
                                  <p:childTnLst>
                                    <p:animMotion origin="layout" path="M -0.03064 -3.28643E-6 L 1.82282E-6 -3.28643E-6 " pathEditMode="relative" rAng="0" ptsTypes="AA">
                                      <p:cBhvr>
                                        <p:cTn id="24" dur="500" fill="hold"/>
                                        <p:tgtEl>
                                          <p:spTgt spid="186"/>
                                        </p:tgtEl>
                                        <p:attrNameLst>
                                          <p:attrName>ppt_x</p:attrName>
                                          <p:attrName>ppt_y</p:attrName>
                                        </p:attrNameLst>
                                      </p:cBhvr>
                                      <p:rCtr x="1532" y="0"/>
                                    </p:animMotion>
                                  </p:childTnLst>
                                </p:cTn>
                              </p:par>
                              <p:par>
                                <p:cTn id="25" presetID="10" presetClass="entr" presetSubtype="0" fill="hold" nodeType="withEffect">
                                  <p:stCondLst>
                                    <p:cond delay="75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63" presetClass="path" presetSubtype="0" accel="50000" decel="50000" fill="hold" nodeType="withEffect">
                                  <p:stCondLst>
                                    <p:cond delay="750"/>
                                  </p:stCondLst>
                                  <p:childTnLst>
                                    <p:animMotion origin="layout" path="M -0.03064 -2.62369E-6 L 1.82282E-6 -2.62369E-6 " pathEditMode="relative" rAng="0" ptsTypes="AA">
                                      <p:cBhvr>
                                        <p:cTn id="29" dur="500" fill="hold"/>
                                        <p:tgtEl>
                                          <p:spTgt spid="187"/>
                                        </p:tgtEl>
                                        <p:attrNameLst>
                                          <p:attrName>ppt_x</p:attrName>
                                          <p:attrName>ppt_y</p:attrName>
                                        </p:attrNameLst>
                                      </p:cBhvr>
                                      <p:rCtr x="1532" y="0"/>
                                    </p:animMotion>
                                  </p:childTnLst>
                                </p:cTn>
                              </p:par>
                              <p:par>
                                <p:cTn id="30" presetID="10" presetClass="entr" presetSubtype="0" fill="hold" nodeType="withEffect">
                                  <p:stCondLst>
                                    <p:cond delay="150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500"/>
                                        <p:tgtEl>
                                          <p:spTgt spid="188"/>
                                        </p:tgtEl>
                                      </p:cBhvr>
                                    </p:animEffect>
                                  </p:childTnLst>
                                </p:cTn>
                              </p:par>
                              <p:par>
                                <p:cTn id="33" presetID="63" presetClass="path" presetSubtype="0" accel="50000" decel="50000" fill="hold" nodeType="withEffect">
                                  <p:stCondLst>
                                    <p:cond delay="1500"/>
                                  </p:stCondLst>
                                  <p:childTnLst>
                                    <p:animMotion origin="layout" path="M -0.03064 1.14389E-6 L 1.82282E-6 1.14389E-6 " pathEditMode="relative" rAng="0" ptsTypes="AA">
                                      <p:cBhvr>
                                        <p:cTn id="34" dur="500" fill="hold"/>
                                        <p:tgtEl>
                                          <p:spTgt spid="188"/>
                                        </p:tgtEl>
                                        <p:attrNameLst>
                                          <p:attrName>ppt_x</p:attrName>
                                          <p:attrName>ppt_y</p:attrName>
                                        </p:attrNameLst>
                                      </p:cBhvr>
                                      <p:rCtr x="1532" y="0"/>
                                    </p:animMotion>
                                  </p:childTnLst>
                                </p:cTn>
                              </p:par>
                              <p:par>
                                <p:cTn id="35" presetID="1" presetClass="entr" presetSubtype="0" fill="hold" nodeType="withEffect">
                                  <p:stCondLst>
                                    <p:cond delay="750"/>
                                  </p:stCondLst>
                                  <p:childTnLst>
                                    <p:set>
                                      <p:cBhvr>
                                        <p:cTn id="36" dur="1" fill="hold">
                                          <p:stCondLst>
                                            <p:cond delay="499"/>
                                          </p:stCondLst>
                                        </p:cTn>
                                        <p:tgtEl>
                                          <p:spTgt spid="2"/>
                                        </p:tgtEl>
                                        <p:attrNameLst>
                                          <p:attrName>style.visibility</p:attrName>
                                        </p:attrNameLst>
                                      </p:cBhvr>
                                      <p:to>
                                        <p:strVal val="visible"/>
                                      </p:to>
                                    </p:set>
                                  </p:childTnLst>
                                </p:cTn>
                              </p:par>
                              <p:par>
                                <p:cTn id="37" presetID="6" presetClass="emph" presetSubtype="0" accel="100000" autoRev="1" fill="hold" nodeType="withEffect">
                                  <p:stCondLst>
                                    <p:cond delay="750"/>
                                  </p:stCondLst>
                                  <p:childTnLst>
                                    <p:animScale>
                                      <p:cBhvr>
                                        <p:cTn id="38" dur="500" fill="hold"/>
                                        <p:tgtEl>
                                          <p:spTgt spid="2"/>
                                        </p:tgtEl>
                                      </p:cBhvr>
                                      <p:by x="0" y="0"/>
                                    </p:animScale>
                                  </p:childTnLst>
                                </p:cTn>
                              </p:par>
                              <p:par>
                                <p:cTn id="39" presetID="16" presetClass="entr" presetSubtype="37" fill="hold" nodeType="withEffect">
                                  <p:stCondLst>
                                    <p:cond delay="1750"/>
                                  </p:stCondLst>
                                  <p:childTnLst>
                                    <p:set>
                                      <p:cBhvr>
                                        <p:cTn id="40" dur="1" fill="hold">
                                          <p:stCondLst>
                                            <p:cond delay="0"/>
                                          </p:stCondLst>
                                        </p:cTn>
                                        <p:tgtEl>
                                          <p:spTgt spid="147"/>
                                        </p:tgtEl>
                                        <p:attrNameLst>
                                          <p:attrName>style.visibility</p:attrName>
                                        </p:attrNameLst>
                                      </p:cBhvr>
                                      <p:to>
                                        <p:strVal val="visible"/>
                                      </p:to>
                                    </p:set>
                                    <p:animEffect transition="in" filter="barn(outVertical)">
                                      <p:cBhvr>
                                        <p:cTn id="41" dur="500"/>
                                        <p:tgtEl>
                                          <p:spTgt spid="147"/>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500"/>
                                        <p:tgtEl>
                                          <p:spTgt spid="148"/>
                                        </p:tgtEl>
                                      </p:cBhvr>
                                    </p:animEffect>
                                  </p:childTnLst>
                                </p:cTn>
                              </p:par>
                              <p:par>
                                <p:cTn id="45" presetID="42" presetClass="path" presetSubtype="0" decel="100000" fill="hold" grpId="1" nodeType="withEffect">
                                  <p:stCondLst>
                                    <p:cond delay="2250"/>
                                  </p:stCondLst>
                                  <p:childTnLst>
                                    <p:animMotion origin="layout" path="M -3.23462E-6 -1.64321E-6 L -3.23462E-6 0.04471 " pathEditMode="relative" rAng="0" ptsTypes="AA">
                                      <p:cBhvr>
                                        <p:cTn id="46" dur="500" spd="-100000" fill="hold"/>
                                        <p:tgtEl>
                                          <p:spTgt spid="148"/>
                                        </p:tgtEl>
                                        <p:attrNameLst>
                                          <p:attrName>ppt_x</p:attrName>
                                          <p:attrName>ppt_y</p:attrName>
                                        </p:attrNameLst>
                                      </p:cBhvr>
                                      <p:rCtr x="0" y="2224"/>
                                    </p:animMotion>
                                  </p:childTnLst>
                                </p:cTn>
                              </p:par>
                              <p:par>
                                <p:cTn id="47" presetID="10" presetClass="entr" presetSubtype="0" fill="hold" grpId="1" nodeType="withEffect">
                                  <p:stCondLst>
                                    <p:cond delay="225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42" presetClass="path" presetSubtype="0" accel="50000" decel="50000" fill="hold" grpId="0" nodeType="withEffect">
                                  <p:stCondLst>
                                    <p:cond delay="2250"/>
                                  </p:stCondLst>
                                  <p:childTnLst>
                                    <p:animMotion origin="layout" path="M -7.53127E-7 -0.03064 L -7.53127E-7 -8.57921E-7 " pathEditMode="relative" rAng="0" ptsTypes="AA">
                                      <p:cBhvr>
                                        <p:cTn id="51" dur="500" fill="hold"/>
                                        <p:tgtEl>
                                          <p:spTgt spid="149"/>
                                        </p:tgtEl>
                                        <p:attrNameLst>
                                          <p:attrName>ppt_x</p:attrName>
                                          <p:attrName>ppt_y</p:attrName>
                                        </p:attrNameLst>
                                      </p:cBhvr>
                                      <p:rCtr x="0" y="1521"/>
                                    </p:animMotion>
                                  </p:childTnLst>
                                </p:cTn>
                              </p:par>
                              <p:par>
                                <p:cTn id="52" presetID="10" presetClass="entr" presetSubtype="0" fill="hold" nodeType="withEffect">
                                  <p:stCondLst>
                                    <p:cond delay="225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par>
                                <p:cTn id="55" presetID="10" presetClass="entr" presetSubtype="0" fill="hold" nodeType="withEffect">
                                  <p:stCondLst>
                                    <p:cond delay="2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 presetClass="entr" presetSubtype="0" fill="hold" nodeType="withEffect">
                                  <p:stCondLst>
                                    <p:cond delay="2750"/>
                                  </p:stCondLst>
                                  <p:childTnLst>
                                    <p:set>
                                      <p:cBhvr>
                                        <p:cTn id="59" dur="1" fill="hold">
                                          <p:stCondLst>
                                            <p:cond delay="499"/>
                                          </p:stCondLst>
                                        </p:cTn>
                                        <p:tgtEl>
                                          <p:spTgt spid="162"/>
                                        </p:tgtEl>
                                        <p:attrNameLst>
                                          <p:attrName>style.visibility</p:attrName>
                                        </p:attrNameLst>
                                      </p:cBhvr>
                                      <p:to>
                                        <p:strVal val="visible"/>
                                      </p:to>
                                    </p:set>
                                  </p:childTnLst>
                                </p:cTn>
                              </p:par>
                              <p:par>
                                <p:cTn id="60" presetID="6" presetClass="emph" presetSubtype="0" accel="100000" autoRev="1" fill="hold" nodeType="withEffect">
                                  <p:stCondLst>
                                    <p:cond delay="2750"/>
                                  </p:stCondLst>
                                  <p:childTnLst>
                                    <p:animScale>
                                      <p:cBhvr>
                                        <p:cTn id="61" dur="500" fill="hold"/>
                                        <p:tgtEl>
                                          <p:spTgt spid="162"/>
                                        </p:tgtEl>
                                      </p:cBhvr>
                                      <p:by x="0" y="0"/>
                                    </p:animScale>
                                  </p:childTnLst>
                                </p:cTn>
                              </p:par>
                              <p:par>
                                <p:cTn id="62" presetID="1" presetClass="entr" presetSubtype="0" fill="hold" nodeType="withEffect">
                                  <p:stCondLst>
                                    <p:cond delay="2750"/>
                                  </p:stCondLst>
                                  <p:childTnLst>
                                    <p:set>
                                      <p:cBhvr>
                                        <p:cTn id="63" dur="1" fill="hold">
                                          <p:stCondLst>
                                            <p:cond delay="499"/>
                                          </p:stCondLst>
                                        </p:cTn>
                                        <p:tgtEl>
                                          <p:spTgt spid="159"/>
                                        </p:tgtEl>
                                        <p:attrNameLst>
                                          <p:attrName>style.visibility</p:attrName>
                                        </p:attrNameLst>
                                      </p:cBhvr>
                                      <p:to>
                                        <p:strVal val="visible"/>
                                      </p:to>
                                    </p:set>
                                  </p:childTnLst>
                                </p:cTn>
                              </p:par>
                              <p:par>
                                <p:cTn id="64" presetID="6" presetClass="emph" presetSubtype="0" accel="100000" autoRev="1" fill="hold" nodeType="withEffect">
                                  <p:stCondLst>
                                    <p:cond delay="2750"/>
                                  </p:stCondLst>
                                  <p:childTnLst>
                                    <p:animScale>
                                      <p:cBhvr>
                                        <p:cTn id="65" dur="500" fill="hold"/>
                                        <p:tgtEl>
                                          <p:spTgt spid="159"/>
                                        </p:tgtEl>
                                      </p:cBhvr>
                                      <p:by x="0" y="0"/>
                                    </p:animScale>
                                  </p:childTnLst>
                                </p:cTn>
                              </p:par>
                              <p:par>
                                <p:cTn id="66" presetID="1" presetClass="entr" presetSubtype="0" fill="hold" nodeType="withEffect">
                                  <p:stCondLst>
                                    <p:cond delay="2750"/>
                                  </p:stCondLst>
                                  <p:childTnLst>
                                    <p:set>
                                      <p:cBhvr>
                                        <p:cTn id="67" dur="1" fill="hold">
                                          <p:stCondLst>
                                            <p:cond delay="499"/>
                                          </p:stCondLst>
                                        </p:cTn>
                                        <p:tgtEl>
                                          <p:spTgt spid="3"/>
                                        </p:tgtEl>
                                        <p:attrNameLst>
                                          <p:attrName>style.visibility</p:attrName>
                                        </p:attrNameLst>
                                      </p:cBhvr>
                                      <p:to>
                                        <p:strVal val="visible"/>
                                      </p:to>
                                    </p:set>
                                  </p:childTnLst>
                                </p:cTn>
                              </p:par>
                              <p:par>
                                <p:cTn id="68" presetID="6" presetClass="emph" presetSubtype="0" accel="100000" autoRev="1" fill="hold" nodeType="withEffect">
                                  <p:stCondLst>
                                    <p:cond delay="2750"/>
                                  </p:stCondLst>
                                  <p:childTnLst>
                                    <p:animScale>
                                      <p:cBhvr>
                                        <p:cTn id="69" dur="500" fill="hold"/>
                                        <p:tgtEl>
                                          <p:spTgt spid="3"/>
                                        </p:tgtEl>
                                      </p:cBhvr>
                                      <p:by x="0" y="0"/>
                                    </p:animScale>
                                  </p:childTnLst>
                                </p:cTn>
                              </p:par>
                              <p:par>
                                <p:cTn id="70" presetID="22" presetClass="entr" presetSubtype="1" fill="hold" nodeType="withEffect">
                                  <p:stCondLst>
                                    <p:cond delay="3750"/>
                                  </p:stCondLst>
                                  <p:childTnLst>
                                    <p:set>
                                      <p:cBhvr>
                                        <p:cTn id="71" dur="1" fill="hold">
                                          <p:stCondLst>
                                            <p:cond delay="0"/>
                                          </p:stCondLst>
                                        </p:cTn>
                                        <p:tgtEl>
                                          <p:spTgt spid="165"/>
                                        </p:tgtEl>
                                        <p:attrNameLst>
                                          <p:attrName>style.visibility</p:attrName>
                                        </p:attrNameLst>
                                      </p:cBhvr>
                                      <p:to>
                                        <p:strVal val="visible"/>
                                      </p:to>
                                    </p:set>
                                    <p:animEffect transition="in" filter="wipe(up)">
                                      <p:cBhvr>
                                        <p:cTn id="72" dur="500"/>
                                        <p:tgtEl>
                                          <p:spTgt spid="165"/>
                                        </p:tgtEl>
                                      </p:cBhvr>
                                    </p:animEffect>
                                  </p:childTnLst>
                                </p:cTn>
                              </p:par>
                              <p:par>
                                <p:cTn id="73" presetID="22" presetClass="entr" presetSubtype="4" fill="hold" nodeType="withEffect">
                                  <p:stCondLst>
                                    <p:cond delay="3750"/>
                                  </p:stCondLst>
                                  <p:childTnLst>
                                    <p:set>
                                      <p:cBhvr>
                                        <p:cTn id="74" dur="1" fill="hold">
                                          <p:stCondLst>
                                            <p:cond delay="0"/>
                                          </p:stCondLst>
                                        </p:cTn>
                                        <p:tgtEl>
                                          <p:spTgt spid="168"/>
                                        </p:tgtEl>
                                        <p:attrNameLst>
                                          <p:attrName>style.visibility</p:attrName>
                                        </p:attrNameLst>
                                      </p:cBhvr>
                                      <p:to>
                                        <p:strVal val="visible"/>
                                      </p:to>
                                    </p:set>
                                    <p:animEffect transition="in" filter="wipe(down)">
                                      <p:cBhvr>
                                        <p:cTn id="7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148" grpId="0"/>
      <p:bldP spid="148" grpId="1"/>
      <p:bldP spid="149" grpId="0"/>
      <p:bldP spid="14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7665633" y="2254643"/>
            <a:ext cx="2880758" cy="5990941"/>
            <a:chOff x="1727202" y="2022666"/>
            <a:chExt cx="2843721" cy="4589645"/>
          </a:xfrm>
          <a:solidFill>
            <a:schemeClr val="bg1"/>
          </a:solidFill>
        </p:grpSpPr>
        <p:sp>
          <p:nvSpPr>
            <p:cNvPr id="16" name="Isosceles Triangle 15"/>
            <p:cNvSpPr/>
            <p:nvPr/>
          </p:nvSpPr>
          <p:spPr bwMode="auto">
            <a:xfrm rot="5400000" flipH="1">
              <a:off x="1731626" y="3773014"/>
              <a:ext cx="4589644" cy="1088950"/>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sp>
          <p:nvSpPr>
            <p:cNvPr id="17" name="Rectangle 16"/>
            <p:cNvSpPr/>
            <p:nvPr/>
          </p:nvSpPr>
          <p:spPr bwMode="auto">
            <a:xfrm rot="10800000">
              <a:off x="1727202" y="2022666"/>
              <a:ext cx="1767929" cy="458964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grpSp>
      <p:sp>
        <p:nvSpPr>
          <p:cNvPr id="19" name="Rectangle 18"/>
          <p:cNvSpPr/>
          <p:nvPr/>
        </p:nvSpPr>
        <p:spPr bwMode="auto">
          <a:xfrm rot="16200000">
            <a:off x="6216491" y="5226253"/>
            <a:ext cx="2859973" cy="8033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1" name="Rectangle 20"/>
          <p:cNvSpPr/>
          <p:nvPr/>
        </p:nvSpPr>
        <p:spPr bwMode="auto">
          <a:xfrm rot="16200000">
            <a:off x="7641203" y="5182654"/>
            <a:ext cx="2940320" cy="8718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2" name="Rectangle 21"/>
          <p:cNvSpPr/>
          <p:nvPr/>
        </p:nvSpPr>
        <p:spPr bwMode="auto">
          <a:xfrm rot="16200000">
            <a:off x="9197547" y="5237149"/>
            <a:ext cx="2816755" cy="8207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5101" y="1334865"/>
            <a:ext cx="6630584" cy="3187939"/>
          </a:xfrm>
          <a:prstGeom prst="rect">
            <a:avLst/>
          </a:prstGeom>
          <a:noFill/>
          <a:ln>
            <a:noFill/>
          </a:ln>
        </p:spPr>
      </p:pic>
      <p:grpSp>
        <p:nvGrpSpPr>
          <p:cNvPr id="11" name="Group 10"/>
          <p:cNvGrpSpPr/>
          <p:nvPr/>
        </p:nvGrpSpPr>
        <p:grpSpPr>
          <a:xfrm>
            <a:off x="5380248" y="4796469"/>
            <a:ext cx="7451523" cy="1718202"/>
            <a:chOff x="5380248" y="4796469"/>
            <a:chExt cx="7451523" cy="1718202"/>
          </a:xfrm>
        </p:grpSpPr>
        <p:grpSp>
          <p:nvGrpSpPr>
            <p:cNvPr id="3" name="Group 2"/>
            <p:cNvGrpSpPr/>
            <p:nvPr/>
          </p:nvGrpSpPr>
          <p:grpSpPr>
            <a:xfrm>
              <a:off x="5380248" y="4796469"/>
              <a:ext cx="7451523" cy="1718202"/>
              <a:chOff x="5389565" y="4807423"/>
              <a:chExt cx="7452580" cy="1718446"/>
            </a:xfrm>
          </p:grpSpPr>
          <p:sp>
            <p:nvSpPr>
              <p:cNvPr id="38" name="TextBox 37"/>
              <p:cNvSpPr txBox="1"/>
              <p:nvPr/>
            </p:nvSpPr>
            <p:spPr>
              <a:xfrm>
                <a:off x="9965496" y="4831878"/>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Advanced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Analytics</a:t>
                </a:r>
              </a:p>
            </p:txBody>
          </p:sp>
          <p:sp>
            <p:nvSpPr>
              <p:cNvPr id="23" name="TextBox 22"/>
              <p:cNvSpPr txBox="1"/>
              <p:nvPr/>
            </p:nvSpPr>
            <p:spPr>
              <a:xfrm>
                <a:off x="8416629" y="4918794"/>
                <a:ext cx="2876649" cy="55193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Big Data</a:t>
                </a:r>
              </a:p>
            </p:txBody>
          </p:sp>
          <p:sp>
            <p:nvSpPr>
              <p:cNvPr id="24" name="TextBox 23"/>
              <p:cNvSpPr txBox="1"/>
              <p:nvPr/>
            </p:nvSpPr>
            <p:spPr>
              <a:xfrm>
                <a:off x="7429574" y="4807423"/>
                <a:ext cx="1910275"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Internet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of Things</a:t>
                </a:r>
              </a:p>
            </p:txBody>
          </p:sp>
          <p:sp>
            <p:nvSpPr>
              <p:cNvPr id="25" name="TextBox 24"/>
              <p:cNvSpPr txBox="1"/>
              <p:nvPr/>
            </p:nvSpPr>
            <p:spPr>
              <a:xfrm>
                <a:off x="5389565" y="4815494"/>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Data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Warehouse</a:t>
                </a:r>
              </a:p>
            </p:txBody>
          </p:sp>
          <p:grpSp>
            <p:nvGrpSpPr>
              <p:cNvPr id="33" name="Group 32"/>
              <p:cNvGrpSpPr/>
              <p:nvPr/>
            </p:nvGrpSpPr>
            <p:grpSpPr>
              <a:xfrm>
                <a:off x="8077246" y="5867574"/>
                <a:ext cx="657309" cy="658295"/>
                <a:chOff x="457200" y="5950383"/>
                <a:chExt cx="1057275" cy="1058862"/>
              </a:xfrm>
              <a:solidFill>
                <a:schemeClr val="tx1"/>
              </a:solidFill>
            </p:grpSpPr>
            <p:sp>
              <p:nvSpPr>
                <p:cNvPr id="34" name="Freeform 9"/>
                <p:cNvSpPr>
                  <a:spLocks noEditPoints="1"/>
                </p:cNvSpPr>
                <p:nvPr/>
              </p:nvSpPr>
              <p:spPr bwMode="auto">
                <a:xfrm>
                  <a:off x="457200" y="5950383"/>
                  <a:ext cx="1057275" cy="1058862"/>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6" name="Freeform 10"/>
                <p:cNvSpPr>
                  <a:spLocks/>
                </p:cNvSpPr>
                <p:nvPr/>
              </p:nvSpPr>
              <p:spPr bwMode="auto">
                <a:xfrm>
                  <a:off x="1000125" y="6563154"/>
                  <a:ext cx="187325" cy="15240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7" name="Freeform 11"/>
                <p:cNvSpPr>
                  <a:spLocks/>
                </p:cNvSpPr>
                <p:nvPr/>
              </p:nvSpPr>
              <p:spPr bwMode="auto">
                <a:xfrm>
                  <a:off x="968375" y="6280579"/>
                  <a:ext cx="214314" cy="165100"/>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9" name="Freeform 12"/>
                <p:cNvSpPr>
                  <a:spLocks/>
                </p:cNvSpPr>
                <p:nvPr/>
              </p:nvSpPr>
              <p:spPr bwMode="auto">
                <a:xfrm>
                  <a:off x="838200" y="6369480"/>
                  <a:ext cx="68263" cy="273049"/>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0" name="Freeform 13"/>
                <p:cNvSpPr>
                  <a:spLocks/>
                </p:cNvSpPr>
                <p:nvPr/>
              </p:nvSpPr>
              <p:spPr bwMode="auto">
                <a:xfrm>
                  <a:off x="841375" y="6679044"/>
                  <a:ext cx="146049" cy="130175"/>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1" name="Freeform 14"/>
                <p:cNvSpPr>
                  <a:spLocks/>
                </p:cNvSpPr>
                <p:nvPr/>
              </p:nvSpPr>
              <p:spPr bwMode="auto">
                <a:xfrm>
                  <a:off x="1176338" y="6436158"/>
                  <a:ext cx="146049" cy="1301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2" name="Freeform 15"/>
                <p:cNvSpPr>
                  <a:spLocks/>
                </p:cNvSpPr>
                <p:nvPr/>
              </p:nvSpPr>
              <p:spPr bwMode="auto">
                <a:xfrm>
                  <a:off x="804862" y="6198031"/>
                  <a:ext cx="149224" cy="128588"/>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grpSp>
          <p:sp>
            <p:nvSpPr>
              <p:cNvPr id="44" name="Freeform 5"/>
              <p:cNvSpPr>
                <a:spLocks noEditPoints="1"/>
              </p:cNvSpPr>
              <p:nvPr/>
            </p:nvSpPr>
            <p:spPr bwMode="auto">
              <a:xfrm>
                <a:off x="11032340" y="5999591"/>
                <a:ext cx="651968" cy="5155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5" name="Can 44"/>
              <p:cNvSpPr/>
              <p:nvPr/>
            </p:nvSpPr>
            <p:spPr>
              <a:xfrm>
                <a:off x="6593590" y="5928687"/>
                <a:ext cx="528404" cy="582838"/>
              </a:xfrm>
              <a:prstGeom prst="can">
                <a:avLst/>
              </a:prstGeom>
              <a:solidFill>
                <a:schemeClr val="tx1"/>
              </a:solidFill>
              <a:ln w="19050" cap="flat" cmpd="sng" algn="ctr">
                <a:solidFill>
                  <a:schemeClr val="bg1">
                    <a:lumMod val="95000"/>
                  </a:schemeClr>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grpSp>
        <p:sp>
          <p:nvSpPr>
            <p:cNvPr id="8" name="Freeform 5"/>
            <p:cNvSpPr>
              <a:spLocks noEditPoints="1"/>
            </p:cNvSpPr>
            <p:nvPr/>
          </p:nvSpPr>
          <p:spPr bwMode="auto">
            <a:xfrm>
              <a:off x="9516539" y="5866876"/>
              <a:ext cx="626000" cy="58155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5322" y="-9206"/>
            <a:ext cx="5929619" cy="7003236"/>
            <a:chOff x="-25322" y="-9206"/>
            <a:chExt cx="5929619" cy="7003236"/>
          </a:xfrm>
        </p:grpSpPr>
        <p:sp>
          <p:nvSpPr>
            <p:cNvPr id="2" name="Rectangle 1"/>
            <p:cNvSpPr/>
            <p:nvPr/>
          </p:nvSpPr>
          <p:spPr bwMode="auto">
            <a:xfrm>
              <a:off x="-25322" y="-9206"/>
              <a:ext cx="5929619" cy="7003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9" name="Rectangle 8"/>
            <p:cNvSpPr/>
            <p:nvPr/>
          </p:nvSpPr>
          <p:spPr>
            <a:xfrm>
              <a:off x="122238" y="2491586"/>
              <a:ext cx="5607404" cy="1908215"/>
            </a:xfrm>
            <a:prstGeom prst="rect">
              <a:avLst/>
            </a:prstGeom>
          </p:spPr>
          <p:txBody>
            <a:bodyPr wrap="square" lIns="146304" tIns="91440" rIns="146304" bIns="91440">
              <a:spAutoFit/>
            </a:bodyPr>
            <a:lstStyle/>
            <a:p>
              <a:r>
                <a:rPr lang="en-US" sz="2800" dirty="0">
                  <a:solidFill>
                    <a:schemeClr val="bg2"/>
                  </a:solidFill>
                  <a:cs typeface="Segoe UI Semibold" panose="020B0702040204020203" pitchFamily="34" charset="0"/>
                </a:rPr>
                <a:t>Seamless integration across the Microsoft Data Platform provides quicker and more cost effective deployment for any data project</a:t>
              </a:r>
            </a:p>
          </p:txBody>
        </p:sp>
      </p:grpSp>
    </p:spTree>
    <p:extLst>
      <p:ext uri="{BB962C8B-B14F-4D97-AF65-F5344CB8AC3E}">
        <p14:creationId xmlns:p14="http://schemas.microsoft.com/office/powerpoint/2010/main" val="185137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10" presetClass="entr" presetSubtype="0" fill="hold"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456643" y="5405482"/>
            <a:ext cx="85155" cy="59071"/>
          </a:xfrm>
          <a:prstGeom prst="line">
            <a:avLst/>
          </a:prstGeom>
          <a:ln w="19050">
            <a:solidFill>
              <a:srgbClr val="282828"/>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1128" y="1804407"/>
            <a:ext cx="3931920" cy="4323635"/>
            <a:chOff x="291128" y="1804407"/>
            <a:chExt cx="3931920" cy="4323635"/>
          </a:xfrm>
        </p:grpSpPr>
        <p:sp>
          <p:nvSpPr>
            <p:cNvPr id="22" name="Rectangle 21"/>
            <p:cNvSpPr/>
            <p:nvPr/>
          </p:nvSpPr>
          <p:spPr>
            <a:xfrm>
              <a:off x="29112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Embed</a:t>
              </a:r>
              <a:r>
                <a:rPr lang="en-US" sz="3800" dirty="0">
                  <a:gradFill>
                    <a:gsLst>
                      <a:gs pos="6863">
                        <a:schemeClr val="tx2"/>
                      </a:gs>
                      <a:gs pos="17000">
                        <a:schemeClr val="tx2"/>
                      </a:gs>
                    </a:gsLst>
                    <a:lin ang="5400000" scaled="1"/>
                  </a:gradFill>
                  <a:latin typeface="+mj-lt"/>
                  <a:ea typeface="Segoe UI Black" panose="020B0A02040204020203" pitchFamily="34" charset="0"/>
                  <a:cs typeface="Segoe UI Black" panose="020B0A02040204020203" pitchFamily="34" charset="0"/>
                </a:rPr>
                <a:t> </a:t>
              </a:r>
              <a:br>
                <a:rPr lang="en-US" sz="2652" b="1"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br>
              <a:r>
                <a:rPr lang="en-US" sz="2000" dirty="0">
                  <a:solidFill>
                    <a:schemeClr val="tx1"/>
                  </a:solidFill>
                  <a:cs typeface="Segoe UI Light" panose="020B0502040204020203" pitchFamily="34" charset="0"/>
                </a:rPr>
                <a:t>Power BI experiences directly into your public facing websites and blogs</a:t>
              </a:r>
            </a:p>
          </p:txBody>
        </p:sp>
        <p:grpSp>
          <p:nvGrpSpPr>
            <p:cNvPr id="2" name="Group 1"/>
            <p:cNvGrpSpPr>
              <a:grpSpLocks noChangeAspect="1"/>
            </p:cNvGrpSpPr>
            <p:nvPr/>
          </p:nvGrpSpPr>
          <p:grpSpPr>
            <a:xfrm>
              <a:off x="1422060" y="4271009"/>
              <a:ext cx="1401557" cy="1118151"/>
              <a:chOff x="999438" y="1816361"/>
              <a:chExt cx="1326536" cy="1030523"/>
            </a:xfrm>
          </p:grpSpPr>
          <p:grpSp>
            <p:nvGrpSpPr>
              <p:cNvPr id="15" name="Group 14"/>
              <p:cNvGrpSpPr/>
              <p:nvPr/>
            </p:nvGrpSpPr>
            <p:grpSpPr>
              <a:xfrm>
                <a:off x="999438" y="1816361"/>
                <a:ext cx="1326536" cy="1030523"/>
                <a:chOff x="999438" y="1816361"/>
                <a:chExt cx="1326536" cy="1030523"/>
              </a:xfrm>
            </p:grpSpPr>
            <p:sp>
              <p:nvSpPr>
                <p:cNvPr id="16" name="Rectangle 15"/>
                <p:cNvSpPr/>
                <p:nvPr/>
              </p:nvSpPr>
              <p:spPr>
                <a:xfrm>
                  <a:off x="999438" y="1816361"/>
                  <a:ext cx="1326536" cy="103052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17" name="Rectangle 16"/>
                <p:cNvSpPr/>
                <p:nvPr/>
              </p:nvSpPr>
              <p:spPr>
                <a:xfrm>
                  <a:off x="999897" y="1820008"/>
                  <a:ext cx="1325618" cy="146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sp>
            <p:nvSpPr>
              <p:cNvPr id="18" name="TextBox 17"/>
              <p:cNvSpPr txBox="1"/>
              <p:nvPr/>
            </p:nvSpPr>
            <p:spPr>
              <a:xfrm>
                <a:off x="1329962" y="2053835"/>
                <a:ext cx="708471" cy="405038"/>
              </a:xfrm>
              <a:prstGeom prst="rect">
                <a:avLst/>
              </a:prstGeom>
              <a:noFill/>
            </p:spPr>
            <p:txBody>
              <a:bodyPr wrap="none" lIns="0" tIns="0" rIns="0" bIns="0" rtlCol="0">
                <a:spAutoFit/>
              </a:bodyPr>
              <a:lstStyle/>
              <a:p>
                <a:pPr algn="ctr" defTabSz="932563"/>
                <a:r>
                  <a:rPr lang="en-US" sz="2856" b="1" spc="204" dirty="0">
                    <a:solidFill>
                      <a:schemeClr val="accent1"/>
                    </a:solidFill>
                    <a:cs typeface="Segoe UI" panose="020B0502040204020203" pitchFamily="34" charset="0"/>
                  </a:rPr>
                  <a:t>&lt;</a:t>
                </a:r>
                <a:r>
                  <a:rPr lang="en-US" sz="2856" spc="204" dirty="0">
                    <a:solidFill>
                      <a:schemeClr val="accent1"/>
                    </a:solidFill>
                    <a:latin typeface="Segoe UI Semibold" panose="020B0702040204020203" pitchFamily="34" charset="0"/>
                    <a:cs typeface="Segoe UI Semibold" panose="020B0702040204020203" pitchFamily="34" charset="0"/>
                  </a:rPr>
                  <a:t>/</a:t>
                </a:r>
                <a:r>
                  <a:rPr lang="en-US" sz="2856" b="1" spc="204" dirty="0">
                    <a:solidFill>
                      <a:schemeClr val="accent1"/>
                    </a:solidFill>
                    <a:cs typeface="Segoe UI" panose="020B0502040204020203" pitchFamily="34" charset="0"/>
                  </a:rPr>
                  <a:t>&gt;</a:t>
                </a:r>
              </a:p>
            </p:txBody>
          </p:sp>
        </p:grpSp>
      </p:grpSp>
      <p:grpSp>
        <p:nvGrpSpPr>
          <p:cNvPr id="11" name="Group 10"/>
          <p:cNvGrpSpPr/>
          <p:nvPr/>
        </p:nvGrpSpPr>
        <p:grpSpPr>
          <a:xfrm>
            <a:off x="8229918" y="1804407"/>
            <a:ext cx="3931920" cy="4323635"/>
            <a:chOff x="8229918" y="1804407"/>
            <a:chExt cx="3931920" cy="4323635"/>
          </a:xfrm>
        </p:grpSpPr>
        <p:sp>
          <p:nvSpPr>
            <p:cNvPr id="23" name="Rectangle 22"/>
            <p:cNvSpPr/>
            <p:nvPr/>
          </p:nvSpPr>
          <p:spPr>
            <a:xfrm>
              <a:off x="822991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Integrate</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user-defined Power BI experiences into your app</a:t>
              </a:r>
            </a:p>
          </p:txBody>
        </p:sp>
        <p:grpSp>
          <p:nvGrpSpPr>
            <p:cNvPr id="5" name="Group 4"/>
            <p:cNvGrpSpPr>
              <a:grpSpLocks noChangeAspect="1"/>
            </p:cNvGrpSpPr>
            <p:nvPr/>
          </p:nvGrpSpPr>
          <p:grpSpPr>
            <a:xfrm>
              <a:off x="9558681" y="4271006"/>
              <a:ext cx="1401557" cy="1118154"/>
              <a:chOff x="4147666" y="1816359"/>
              <a:chExt cx="1326536" cy="1030523"/>
            </a:xfrm>
            <a:solidFill>
              <a:schemeClr val="bg1">
                <a:lumMod val="85000"/>
              </a:schemeClr>
            </a:solidFill>
          </p:grpSpPr>
          <p:grpSp>
            <p:nvGrpSpPr>
              <p:cNvPr id="21" name="Group 20"/>
              <p:cNvGrpSpPr/>
              <p:nvPr/>
            </p:nvGrpSpPr>
            <p:grpSpPr>
              <a:xfrm>
                <a:off x="4147666" y="1816359"/>
                <a:ext cx="1326536" cy="1030523"/>
                <a:chOff x="999438" y="1816361"/>
                <a:chExt cx="1326536" cy="1030523"/>
              </a:xfrm>
              <a:grpFill/>
            </p:grpSpPr>
            <p:sp>
              <p:nvSpPr>
                <p:cNvPr id="25" name="Rectangle 24"/>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6" name="Rectangle 25"/>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grpSp>
            <p:nvGrpSpPr>
              <p:cNvPr id="27" name="Group 26"/>
              <p:cNvGrpSpPr/>
              <p:nvPr/>
            </p:nvGrpSpPr>
            <p:grpSpPr>
              <a:xfrm>
                <a:off x="4445671" y="2029944"/>
                <a:ext cx="730068" cy="731224"/>
                <a:chOff x="2787126" y="2180080"/>
                <a:chExt cx="1424208" cy="1426464"/>
              </a:xfrm>
              <a:grpFill/>
            </p:grpSpPr>
            <p:sp>
              <p:nvSpPr>
                <p:cNvPr id="28" name="Rectangle 27"/>
                <p:cNvSpPr/>
                <p:nvPr/>
              </p:nvSpPr>
              <p:spPr>
                <a:xfrm>
                  <a:off x="278712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9" name="Rectangle 28"/>
                <p:cNvSpPr/>
                <p:nvPr/>
              </p:nvSpPr>
              <p:spPr>
                <a:xfrm>
                  <a:off x="355163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0" name="Diamond 29"/>
                <p:cNvSpPr/>
                <p:nvPr/>
              </p:nvSpPr>
              <p:spPr>
                <a:xfrm>
                  <a:off x="3549380" y="2180080"/>
                  <a:ext cx="661954" cy="661954"/>
                </a:xfrm>
                <a:prstGeom prst="diamond">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1" name="Rectangle 30"/>
                <p:cNvSpPr/>
                <p:nvPr/>
              </p:nvSpPr>
              <p:spPr>
                <a:xfrm>
                  <a:off x="2787126" y="218233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grpSp>
      </p:grpSp>
      <p:grpSp>
        <p:nvGrpSpPr>
          <p:cNvPr id="10" name="Group 9"/>
          <p:cNvGrpSpPr/>
          <p:nvPr/>
        </p:nvGrpSpPr>
        <p:grpSpPr>
          <a:xfrm>
            <a:off x="4260523" y="1804407"/>
            <a:ext cx="3931920" cy="4323635"/>
            <a:chOff x="4260523" y="1804407"/>
            <a:chExt cx="3931920" cy="4323635"/>
          </a:xfrm>
        </p:grpSpPr>
        <p:sp>
          <p:nvSpPr>
            <p:cNvPr id="24" name="Rectangle 23"/>
            <p:cNvSpPr/>
            <p:nvPr/>
          </p:nvSpPr>
          <p:spPr>
            <a:xfrm>
              <a:off x="4260523"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Extend</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Power BI and your reach with organizational content packs and custom visuals</a:t>
              </a:r>
            </a:p>
          </p:txBody>
        </p:sp>
        <p:grpSp>
          <p:nvGrpSpPr>
            <p:cNvPr id="6" name="Group 5"/>
            <p:cNvGrpSpPr>
              <a:grpSpLocks noChangeAspect="1"/>
            </p:cNvGrpSpPr>
            <p:nvPr/>
          </p:nvGrpSpPr>
          <p:grpSpPr>
            <a:xfrm>
              <a:off x="5525704" y="3821888"/>
              <a:ext cx="1401557" cy="1567272"/>
              <a:chOff x="9323793" y="2720374"/>
              <a:chExt cx="1326536" cy="1444445"/>
            </a:xfrm>
            <a:solidFill>
              <a:schemeClr val="bg1">
                <a:lumMod val="85000"/>
              </a:schemeClr>
            </a:solidFill>
          </p:grpSpPr>
          <p:grpSp>
            <p:nvGrpSpPr>
              <p:cNvPr id="32" name="Group 31"/>
              <p:cNvGrpSpPr/>
              <p:nvPr/>
            </p:nvGrpSpPr>
            <p:grpSpPr>
              <a:xfrm>
                <a:off x="9323793" y="3134296"/>
                <a:ext cx="1326536" cy="1030523"/>
                <a:chOff x="999438" y="1816361"/>
                <a:chExt cx="1326536" cy="1030523"/>
              </a:xfrm>
              <a:grpFill/>
            </p:grpSpPr>
            <p:sp>
              <p:nvSpPr>
                <p:cNvPr id="33" name="Rectangle 32"/>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4" name="Rectangle 33"/>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sp>
            <p:nvSpPr>
              <p:cNvPr id="35" name="Rectangle 34"/>
              <p:cNvSpPr/>
              <p:nvPr/>
            </p:nvSpPr>
            <p:spPr>
              <a:xfrm>
                <a:off x="9899002" y="3425463"/>
                <a:ext cx="176118" cy="61473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6" name="Rectangle 35"/>
              <p:cNvSpPr/>
              <p:nvPr/>
            </p:nvSpPr>
            <p:spPr>
              <a:xfrm>
                <a:off x="10279334" y="3864290"/>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9" name="Rectangle 38"/>
              <p:cNvSpPr/>
              <p:nvPr/>
            </p:nvSpPr>
            <p:spPr>
              <a:xfrm>
                <a:off x="10278870" y="3543142"/>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0" name="Rectangle 39"/>
              <p:cNvSpPr/>
              <p:nvPr/>
            </p:nvSpPr>
            <p:spPr>
              <a:xfrm>
                <a:off x="10278870" y="3221994"/>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1" name="Rectangle 40"/>
              <p:cNvSpPr/>
              <p:nvPr/>
            </p:nvSpPr>
            <p:spPr>
              <a:xfrm>
                <a:off x="10278870" y="2890861"/>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dirty="0">
                  <a:solidFill>
                    <a:prstClr val="white"/>
                  </a:solidFill>
                </a:endParaRPr>
              </a:p>
            </p:txBody>
          </p:sp>
          <p:sp>
            <p:nvSpPr>
              <p:cNvPr id="42" name="Isosceles Triangle 41"/>
              <p:cNvSpPr/>
              <p:nvPr/>
            </p:nvSpPr>
            <p:spPr>
              <a:xfrm>
                <a:off x="10201171" y="2720374"/>
                <a:ext cx="331516" cy="215777"/>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3" name="Rectangle 42"/>
              <p:cNvSpPr/>
              <p:nvPr/>
            </p:nvSpPr>
            <p:spPr>
              <a:xfrm>
                <a:off x="9516851" y="3569847"/>
                <a:ext cx="176118" cy="47704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grpSp>
      </p:grpSp>
      <p:sp>
        <p:nvSpPr>
          <p:cNvPr id="47" name="TextBox 46"/>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 BI for developers</a:t>
            </a:r>
          </a:p>
        </p:txBody>
      </p:sp>
    </p:spTree>
    <p:extLst>
      <p:ext uri="{BB962C8B-B14F-4D97-AF65-F5344CB8AC3E}">
        <p14:creationId xmlns:p14="http://schemas.microsoft.com/office/powerpoint/2010/main" val="129366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056437" y="-1093"/>
            <a:ext cx="5380038" cy="6993533"/>
          </a:xfrm>
          <a:prstGeom prst="rect">
            <a:avLst/>
          </a:prstGeom>
        </p:spPr>
      </p:pic>
      <p:sp>
        <p:nvSpPr>
          <p:cNvPr id="5" name="Title 1"/>
          <p:cNvSpPr txBox="1">
            <a:spLocks/>
          </p:cNvSpPr>
          <p:nvPr/>
        </p:nvSpPr>
        <p:spPr>
          <a:xfrm>
            <a:off x="198438" y="248081"/>
            <a:ext cx="5302774" cy="886981"/>
          </a:xfrm>
          <a:prstGeom prst="rect">
            <a:avLst/>
          </a:prstGeom>
        </p:spPr>
        <p:txBody>
          <a:bodyPr lIns="274281" tIns="146283" rIns="182854" bIns="146283"/>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000" dirty="0">
                <a:solidFill>
                  <a:schemeClr val="tx1"/>
                </a:solidFill>
                <a:latin typeface="Segoe UI Semibold" panose="020B0702040204020203" pitchFamily="34" charset="0"/>
                <a:cs typeface="Segoe UI Semibold" panose="020B0702040204020203" pitchFamily="34" charset="0"/>
              </a:rPr>
              <a:t>Metro Bank</a:t>
            </a:r>
          </a:p>
        </p:txBody>
      </p:sp>
      <p:sp>
        <p:nvSpPr>
          <p:cNvPr id="6" name="Subtitle 2"/>
          <p:cNvSpPr txBox="1">
            <a:spLocks/>
          </p:cNvSpPr>
          <p:nvPr/>
        </p:nvSpPr>
        <p:spPr>
          <a:xfrm>
            <a:off x="3222260" y="4792662"/>
            <a:ext cx="3834177" cy="698002"/>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1800" dirty="0">
                <a:solidFill>
                  <a:schemeClr val="tx1"/>
                </a:solidFill>
              </a:rPr>
              <a:t>Bruce </a:t>
            </a:r>
            <a:r>
              <a:rPr lang="en-US" sz="1800" dirty="0" err="1">
                <a:solidFill>
                  <a:schemeClr val="tx1"/>
                </a:solidFill>
              </a:rPr>
              <a:t>Rioch</a:t>
            </a:r>
            <a:r>
              <a:rPr lang="en-US" sz="1800" dirty="0">
                <a:solidFill>
                  <a:schemeClr val="tx1"/>
                </a:solidFill>
              </a:rPr>
              <a:t>,</a:t>
            </a:r>
            <a:br>
              <a:rPr lang="en-US" sz="1800" b="1" dirty="0">
                <a:solidFill>
                  <a:schemeClr val="tx1"/>
                </a:solidFill>
              </a:rPr>
            </a:br>
            <a:r>
              <a:rPr lang="en-US" sz="1800" dirty="0">
                <a:solidFill>
                  <a:schemeClr val="tx1"/>
                </a:solidFill>
              </a:rPr>
              <a:t>Head of Business Information and Customer Systems</a:t>
            </a:r>
            <a:br>
              <a:rPr lang="en-US" sz="1800" dirty="0">
                <a:solidFill>
                  <a:schemeClr val="tx1"/>
                </a:solidFill>
              </a:rPr>
            </a:br>
            <a:endParaRPr lang="en-US" sz="1800" dirty="0">
              <a:solidFill>
                <a:schemeClr val="tx1"/>
              </a:solidFill>
            </a:endParaRPr>
          </a:p>
        </p:txBody>
      </p:sp>
      <p:sp>
        <p:nvSpPr>
          <p:cNvPr id="7" name="Rectangle 6"/>
          <p:cNvSpPr/>
          <p:nvPr/>
        </p:nvSpPr>
        <p:spPr>
          <a:xfrm>
            <a:off x="278658" y="1820862"/>
            <a:ext cx="6399892" cy="2880746"/>
          </a:xfrm>
          <a:prstGeom prst="rect">
            <a:avLst/>
          </a:prstGeom>
        </p:spPr>
        <p:txBody>
          <a:bodyPr wrap="square" lIns="182854" tIns="146283" rIns="182854" bIns="146283">
            <a:spAutoFit/>
          </a:bodyPr>
          <a:lstStyle/>
          <a:p>
            <a:pPr marL="71425" indent="-71425" defTabSz="931941">
              <a:spcBef>
                <a:spcPts val="600"/>
              </a:spcBef>
              <a:spcAft>
                <a:spcPts val="600"/>
              </a:spcAft>
            </a:pPr>
            <a:r>
              <a:rPr lang="en-US" sz="2400" dirty="0"/>
              <a:t>“Microsoft </a:t>
            </a:r>
            <a:r>
              <a:rPr lang="en-US" sz="2400" b="1" dirty="0"/>
              <a:t>Power BI </a:t>
            </a:r>
            <a:r>
              <a:rPr lang="en-US" sz="2400" dirty="0"/>
              <a:t>is our only BI solution. We had a solution previously that was fine for us as a brand new startup organization. But as we grew, we needed something more dynamic, more visually appealing and more user-friendly for our colleagues. Power BI fits the bill in all of those respects.” </a:t>
            </a:r>
          </a:p>
        </p:txBody>
      </p:sp>
    </p:spTree>
    <p:extLst>
      <p:ext uri="{BB962C8B-B14F-4D97-AF65-F5344CB8AC3E}">
        <p14:creationId xmlns:p14="http://schemas.microsoft.com/office/powerpoint/2010/main" val="29518567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8998" r="35315"/>
          <a:stretch/>
        </p:blipFill>
        <p:spPr>
          <a:xfrm>
            <a:off x="-1226" y="0"/>
            <a:ext cx="5838463" cy="6994525"/>
          </a:xfrm>
          <a:prstGeom prst="rect">
            <a:avLst/>
          </a:prstGeom>
        </p:spPr>
      </p:pic>
      <p:sp>
        <p:nvSpPr>
          <p:cNvPr id="2" name="Title 1"/>
          <p:cNvSpPr>
            <a:spLocks noGrp="1"/>
          </p:cNvSpPr>
          <p:nvPr>
            <p:ph type="title"/>
          </p:nvPr>
        </p:nvSpPr>
        <p:spPr>
          <a:xfrm>
            <a:off x="6294437" y="300238"/>
            <a:ext cx="5869766" cy="917575"/>
          </a:xfrm>
        </p:spPr>
        <p:txBody>
          <a:bodyPr/>
          <a:lstStyle/>
          <a:p>
            <a:r>
              <a:rPr lang="en-US" dirty="0"/>
              <a:t>NHS</a:t>
            </a:r>
          </a:p>
        </p:txBody>
      </p:sp>
      <p:sp>
        <p:nvSpPr>
          <p:cNvPr id="4" name="TextBox 3"/>
          <p:cNvSpPr txBox="1"/>
          <p:nvPr/>
        </p:nvSpPr>
        <p:spPr>
          <a:xfrm>
            <a:off x="6142037" y="2201862"/>
            <a:ext cx="6172200" cy="4598022"/>
          </a:xfrm>
          <a:prstGeom prst="rect">
            <a:avLst/>
          </a:prstGeom>
          <a:noFill/>
        </p:spPr>
        <p:txBody>
          <a:bodyPr wrap="square" lIns="182880" rtlCol="0">
            <a:noAutofit/>
          </a:bodyPr>
          <a:lstStyle/>
          <a:p>
            <a:pPr marL="141288" indent="-141288" defTabSz="932597">
              <a:defRPr/>
            </a:pPr>
            <a:r>
              <a:rPr lang="en-US" sz="2400" dirty="0">
                <a:cs typeface="Segoe UI Light" panose="020B0502040204020203" pitchFamily="34" charset="0"/>
              </a:rPr>
              <a:t>“Linking data for analyses was something we couldn’t do before. With </a:t>
            </a:r>
            <a:r>
              <a:rPr lang="en-US" sz="2400" b="1" dirty="0">
                <a:cs typeface="Segoe UI Light" panose="020B0502040204020203" pitchFamily="34" charset="0"/>
              </a:rPr>
              <a:t>Power BI</a:t>
            </a:r>
            <a:r>
              <a:rPr lang="en-US" sz="2400" dirty="0">
                <a:cs typeface="Segoe UI Light" panose="020B0502040204020203" pitchFamily="34" charset="0"/>
              </a:rPr>
              <a:t>, </a:t>
            </a:r>
            <a:br>
              <a:rPr lang="en-US" sz="2400" dirty="0">
                <a:cs typeface="Segoe UI Light" panose="020B0502040204020203" pitchFamily="34" charset="0"/>
              </a:rPr>
            </a:br>
            <a:r>
              <a:rPr lang="en-US" sz="2400" dirty="0">
                <a:cs typeface="Segoe UI Light" panose="020B0502040204020203" pitchFamily="34" charset="0"/>
              </a:rPr>
              <a:t>it’s simple. Power BI makes the hard things easy. Everything becomes possible.”</a:t>
            </a:r>
            <a:endParaRPr lang="en-US" sz="2400" dirty="0">
              <a:cs typeface="Segoe UI" panose="020B0502040204020203" pitchFamily="34" charset="0"/>
            </a:endParaRPr>
          </a:p>
          <a:p>
            <a:pPr marL="149225" defTabSz="932597">
              <a:spcBef>
                <a:spcPts val="2400"/>
              </a:spcBef>
              <a:defRPr/>
            </a:pPr>
            <a:r>
              <a:rPr lang="en-US" dirty="0">
                <a:cs typeface="Segoe UI" panose="020B0502040204020203" pitchFamily="34" charset="0"/>
              </a:rPr>
              <a:t>Philip Dean,</a:t>
            </a:r>
          </a:p>
          <a:p>
            <a:pPr marL="149225" defTabSz="932597">
              <a:defRPr/>
            </a:pPr>
            <a:r>
              <a:rPr lang="en-US" sz="1600" dirty="0"/>
              <a:t>Head of Department of Pharmacy and Quality Control, </a:t>
            </a:r>
            <a:br>
              <a:rPr lang="en-US" sz="1600" dirty="0"/>
            </a:br>
            <a:r>
              <a:rPr lang="en-US" sz="1600" dirty="0"/>
              <a:t>North Tees and Hartlepool National Health Services Trust</a:t>
            </a:r>
          </a:p>
        </p:txBody>
      </p:sp>
    </p:spTree>
    <p:extLst>
      <p:ext uri="{BB962C8B-B14F-4D97-AF65-F5344CB8AC3E}">
        <p14:creationId xmlns:p14="http://schemas.microsoft.com/office/powerpoint/2010/main" val="39690249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882" y="497"/>
            <a:ext cx="12434711" cy="6993533"/>
          </a:xfrm>
          <a:prstGeom prst="rect">
            <a:avLst/>
          </a:prstGeom>
        </p:spPr>
      </p:pic>
      <p:grpSp>
        <p:nvGrpSpPr>
          <p:cNvPr id="2" name="Group 1"/>
          <p:cNvGrpSpPr/>
          <p:nvPr/>
        </p:nvGrpSpPr>
        <p:grpSpPr>
          <a:xfrm>
            <a:off x="122237" y="1973262"/>
            <a:ext cx="9142702" cy="2742810"/>
            <a:chOff x="256804" y="1356790"/>
            <a:chExt cx="9144000" cy="2743200"/>
          </a:xfrm>
          <a:solidFill>
            <a:schemeClr val="tx2"/>
          </a:solidFill>
        </p:grpSpPr>
        <p:sp>
          <p:nvSpPr>
            <p:cNvPr id="33" name="Rectangle 32"/>
            <p:cNvSpPr/>
            <p:nvPr/>
          </p:nvSpPr>
          <p:spPr>
            <a:xfrm>
              <a:off x="256805" y="1356790"/>
              <a:ext cx="7086307" cy="2743200"/>
            </a:xfrm>
            <a:prstGeom prst="rect">
              <a:avLst/>
            </a:prstGeom>
            <a:solidFill>
              <a:schemeClr val="accent4"/>
            </a:solidFill>
            <a:ln w="25400" cap="flat" cmpd="sng" algn="ctr">
              <a:noFill/>
              <a:prstDash val="solid"/>
            </a:ln>
            <a:effectLst/>
          </p:spPr>
          <p:txBody>
            <a:bodyPr rtlCol="0" anchor="ctr"/>
            <a:lstStyle/>
            <a:p>
              <a:pPr algn="ctr" defTabSz="932563">
                <a:defRPr/>
              </a:pPr>
              <a:endParaRPr lang="en-US" kern="0">
                <a:gradFill>
                  <a:gsLst>
                    <a:gs pos="93162">
                      <a:srgbClr val="505050">
                        <a:lumMod val="50000"/>
                      </a:srgbClr>
                    </a:gs>
                    <a:gs pos="68000">
                      <a:srgbClr val="505050">
                        <a:lumMod val="50000"/>
                      </a:srgbClr>
                    </a:gs>
                  </a:gsLst>
                  <a:lin ang="5400000" scaled="0"/>
                </a:gradFill>
              </a:endParaRPr>
            </a:p>
          </p:txBody>
        </p:sp>
        <p:sp>
          <p:nvSpPr>
            <p:cNvPr id="35" name="TextBox 34"/>
            <p:cNvSpPr txBox="1"/>
            <p:nvPr/>
          </p:nvSpPr>
          <p:spPr>
            <a:xfrm>
              <a:off x="256804" y="1710046"/>
              <a:ext cx="9144000" cy="923434"/>
            </a:xfrm>
            <a:prstGeom prst="rect">
              <a:avLst/>
            </a:prstGeom>
            <a:noFill/>
          </p:spPr>
          <p:txBody>
            <a:bodyPr wrap="square" lIns="228567" tIns="91427" rIns="228567" bIns="91427" rtlCol="0">
              <a:spAutoFit/>
            </a:bodyPr>
            <a:lstStyle/>
            <a:p>
              <a:pPr defTabSz="932563"/>
              <a:r>
                <a:rPr lang="en-US" sz="4800" dirty="0">
                  <a:solidFill>
                    <a:schemeClr val="bg2"/>
                  </a:solidFill>
                  <a:cs typeface="Segoe UI" panose="020B0502040204020203" pitchFamily="34" charset="0"/>
                </a:rPr>
                <a:t>It’s easy to get started…</a:t>
              </a:r>
            </a:p>
          </p:txBody>
        </p:sp>
        <p:sp>
          <p:nvSpPr>
            <p:cNvPr id="36" name="TextBox 35"/>
            <p:cNvSpPr txBox="1"/>
            <p:nvPr/>
          </p:nvSpPr>
          <p:spPr>
            <a:xfrm>
              <a:off x="256805" y="2703545"/>
              <a:ext cx="7315200" cy="1015780"/>
            </a:xfrm>
            <a:prstGeom prst="rect">
              <a:avLst/>
            </a:prstGeom>
            <a:noFill/>
          </p:spPr>
          <p:txBody>
            <a:bodyPr wrap="square" lIns="228567" tIns="91427" rIns="228567" bIns="91427" rtlCol="0" anchor="t" anchorCtr="0">
              <a:spAutoFit/>
            </a:bodyPr>
            <a:lstStyle/>
            <a:p>
              <a:pPr defTabSz="913923" fontAlgn="base">
                <a:lnSpc>
                  <a:spcPct val="90000"/>
                </a:lnSpc>
                <a:spcAft>
                  <a:spcPts val="1199"/>
                </a:spcAft>
              </a:pPr>
              <a:r>
                <a:rPr lang="en-US" sz="6000" dirty="0">
                  <a:solidFill>
                    <a:schemeClr val="bg2"/>
                  </a:soli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136448112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3"/>
          <p:cNvSpPr txBox="1">
            <a:spLocks/>
          </p:cNvSpPr>
          <p:nvPr/>
        </p:nvSpPr>
        <p:spPr>
          <a:xfrm>
            <a:off x="9084493" y="2582100"/>
            <a:ext cx="2504512" cy="917184"/>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r>
              <a:rPr sz="2400" dirty="0">
                <a:solidFill>
                  <a:schemeClr val="tx1"/>
                </a:solidFill>
                <a:latin typeface="+mn-lt"/>
              </a:rPr>
              <a:t>Comprehensive, enterprise-ready BI platform</a:t>
            </a:r>
          </a:p>
        </p:txBody>
      </p:sp>
      <p:sp>
        <p:nvSpPr>
          <p:cNvPr id="3" name="Down Arrow 2"/>
          <p:cNvSpPr/>
          <p:nvPr/>
        </p:nvSpPr>
        <p:spPr bwMode="auto">
          <a:xfrm rot="10800000">
            <a:off x="405008" y="2311952"/>
            <a:ext cx="774557" cy="4058252"/>
          </a:xfrm>
          <a:prstGeom prst="downArrow">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321984" y="1973262"/>
            <a:ext cx="7427650" cy="642228"/>
            <a:chOff x="1321984" y="1973262"/>
            <a:chExt cx="7427650" cy="642228"/>
          </a:xfrm>
        </p:grpSpPr>
        <p:grpSp>
          <p:nvGrpSpPr>
            <p:cNvPr id="4" name="Group 3"/>
            <p:cNvGrpSpPr/>
            <p:nvPr/>
          </p:nvGrpSpPr>
          <p:grpSpPr>
            <a:xfrm>
              <a:off x="7788356" y="1982616"/>
              <a:ext cx="961278" cy="632874"/>
              <a:chOff x="6158817" y="1987287"/>
              <a:chExt cx="942782" cy="620698"/>
            </a:xfrm>
          </p:grpSpPr>
          <p:sp>
            <p:nvSpPr>
              <p:cNvPr id="75" name="Freeform 16"/>
              <p:cNvSpPr>
                <a:spLocks noChangeAspect="1" noEditPoints="1"/>
              </p:cNvSpPr>
              <p:nvPr/>
            </p:nvSpPr>
            <p:spPr bwMode="black">
              <a:xfrm>
                <a:off x="6271993" y="1987287"/>
                <a:ext cx="829606" cy="577690"/>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1836" dirty="0">
                  <a:solidFill>
                    <a:srgbClr val="FF8C00"/>
                  </a:solidFill>
                  <a:ea typeface="Segoe UI" pitchFamily="34" charset="0"/>
                  <a:cs typeface="Segoe UI" pitchFamily="34" charset="0"/>
                </a:endParaRPr>
              </a:p>
            </p:txBody>
          </p:sp>
          <p:sp>
            <p:nvSpPr>
              <p:cNvPr id="6" name="Rectangle 5"/>
              <p:cNvSpPr/>
              <p:nvPr/>
            </p:nvSpPr>
            <p:spPr bwMode="auto">
              <a:xfrm>
                <a:off x="6309306" y="2029192"/>
                <a:ext cx="749696" cy="4785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13"/>
              <p:cNvSpPr>
                <a:spLocks noChangeAspect="1" noEditPoints="1"/>
              </p:cNvSpPr>
              <p:nvPr/>
            </p:nvSpPr>
            <p:spPr bwMode="black">
              <a:xfrm>
                <a:off x="6158817" y="2071609"/>
                <a:ext cx="296702" cy="5363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FF8C00"/>
              </a:solidFill>
              <a:ln>
                <a:noFill/>
              </a:ln>
            </p:spPr>
            <p:txBody>
              <a:bodyPr vert="horz" wrap="square" lIns="93234" tIns="46616" rIns="93234" bIns="46616" numCol="1" anchor="t" anchorCtr="0" compatLnSpc="1">
                <a:prstTxWarp prst="textNoShape">
                  <a:avLst/>
                </a:prstTxWarp>
              </a:bodyPr>
              <a:lstStyle/>
              <a:p>
                <a:pPr defTabSz="932239"/>
                <a:endParaRPr lang="en-US" sz="1836" dirty="0">
                  <a:solidFill>
                    <a:srgbClr val="FF8C00"/>
                  </a:solidFill>
                </a:endParaRPr>
              </a:p>
            </p:txBody>
          </p:sp>
          <p:sp>
            <p:nvSpPr>
              <p:cNvPr id="9" name="Rectangle 8"/>
              <p:cNvSpPr/>
              <p:nvPr/>
            </p:nvSpPr>
            <p:spPr bwMode="auto">
              <a:xfrm>
                <a:off x="6181487" y="2127974"/>
                <a:ext cx="253750" cy="413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321984" y="1973262"/>
              <a:ext cx="6352548" cy="641383"/>
              <a:chOff x="1293954" y="1983900"/>
              <a:chExt cx="6230320" cy="629042"/>
            </a:xfrm>
            <a:solidFill>
              <a:srgbClr val="FF8C00"/>
            </a:solidFill>
          </p:grpSpPr>
          <p:grpSp>
            <p:nvGrpSpPr>
              <p:cNvPr id="5" name="Group 4"/>
              <p:cNvGrpSpPr/>
              <p:nvPr/>
            </p:nvGrpSpPr>
            <p:grpSpPr>
              <a:xfrm>
                <a:off x="1293954" y="1983900"/>
                <a:ext cx="4595740" cy="625553"/>
                <a:chOff x="1788029" y="2619892"/>
                <a:chExt cx="4016519" cy="546712"/>
              </a:xfrm>
              <a:grpFill/>
            </p:grpSpPr>
            <p:grpSp>
              <p:nvGrpSpPr>
                <p:cNvPr id="36" name="Group 35"/>
                <p:cNvGrpSpPr/>
                <p:nvPr/>
              </p:nvGrpSpPr>
              <p:grpSpPr>
                <a:xfrm>
                  <a:off x="1788029" y="2619892"/>
                  <a:ext cx="1168748" cy="546712"/>
                  <a:chOff x="3036609" y="4979121"/>
                  <a:chExt cx="2284829" cy="1068787"/>
                </a:xfrm>
                <a:grpFill/>
              </p:grpSpPr>
              <p:grpSp>
                <p:nvGrpSpPr>
                  <p:cNvPr id="37" name="Group 36"/>
                  <p:cNvGrpSpPr/>
                  <p:nvPr/>
                </p:nvGrpSpPr>
                <p:grpSpPr>
                  <a:xfrm>
                    <a:off x="3036609" y="4979121"/>
                    <a:ext cx="880844" cy="1068787"/>
                    <a:chOff x="2072520" y="2054538"/>
                    <a:chExt cx="814337" cy="988090"/>
                  </a:xfrm>
                  <a:grpFill/>
                </p:grpSpPr>
                <p:sp>
                  <p:nvSpPr>
                    <p:cNvPr id="4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38" name="Group 37"/>
                  <p:cNvGrpSpPr/>
                  <p:nvPr/>
                </p:nvGrpSpPr>
                <p:grpSpPr>
                  <a:xfrm>
                    <a:off x="3980721" y="4979121"/>
                    <a:ext cx="1340717" cy="1068787"/>
                    <a:chOff x="1647369" y="2054538"/>
                    <a:chExt cx="1239488" cy="988090"/>
                  </a:xfrm>
                  <a:grpFill/>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5"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6"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50" name="Group 49"/>
                <p:cNvGrpSpPr/>
                <p:nvPr/>
              </p:nvGrpSpPr>
              <p:grpSpPr>
                <a:xfrm>
                  <a:off x="2976678" y="2619892"/>
                  <a:ext cx="1403985" cy="546712"/>
                  <a:chOff x="2576736" y="4979121"/>
                  <a:chExt cx="2744702" cy="1068787"/>
                </a:xfrm>
                <a:grpFill/>
              </p:grpSpPr>
              <p:grpSp>
                <p:nvGrpSpPr>
                  <p:cNvPr id="52" name="Group 51"/>
                  <p:cNvGrpSpPr/>
                  <p:nvPr/>
                </p:nvGrpSpPr>
                <p:grpSpPr>
                  <a:xfrm>
                    <a:off x="2576736" y="4979121"/>
                    <a:ext cx="1340717" cy="1068787"/>
                    <a:chOff x="1647369" y="2054538"/>
                    <a:chExt cx="1239488" cy="988090"/>
                  </a:xfrm>
                  <a:grpFill/>
                </p:grpSpPr>
                <p:sp>
                  <p:nvSpPr>
                    <p:cNvPr id="6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2"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53" name="Group 52"/>
                  <p:cNvGrpSpPr/>
                  <p:nvPr/>
                </p:nvGrpSpPr>
                <p:grpSpPr>
                  <a:xfrm>
                    <a:off x="3980721" y="4979121"/>
                    <a:ext cx="1340717" cy="1068787"/>
                    <a:chOff x="1647369" y="2054538"/>
                    <a:chExt cx="1239488" cy="988090"/>
                  </a:xfrm>
                  <a:grpFill/>
                </p:grpSpPr>
                <p:sp>
                  <p:nvSpPr>
                    <p:cNvPr id="54"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63" name="Group 62"/>
                <p:cNvGrpSpPr/>
                <p:nvPr/>
              </p:nvGrpSpPr>
              <p:grpSpPr>
                <a:xfrm>
                  <a:off x="4400563" y="2619892"/>
                  <a:ext cx="1403985" cy="546712"/>
                  <a:chOff x="2576736" y="4979121"/>
                  <a:chExt cx="2744702" cy="1068787"/>
                </a:xfrm>
                <a:grpFill/>
              </p:grpSpPr>
              <p:grpSp>
                <p:nvGrpSpPr>
                  <p:cNvPr id="64" name="Group 63"/>
                  <p:cNvGrpSpPr/>
                  <p:nvPr/>
                </p:nvGrpSpPr>
                <p:grpSpPr>
                  <a:xfrm>
                    <a:off x="2576736" y="4979121"/>
                    <a:ext cx="1340717" cy="1068787"/>
                    <a:chOff x="1647369" y="2054538"/>
                    <a:chExt cx="1239488" cy="988090"/>
                  </a:xfrm>
                  <a:grpFill/>
                </p:grpSpPr>
                <p:sp>
                  <p:nvSpPr>
                    <p:cNvPr id="71"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2"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3"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65" name="Group 64"/>
                  <p:cNvGrpSpPr/>
                  <p:nvPr/>
                </p:nvGrpSpPr>
                <p:grpSpPr>
                  <a:xfrm>
                    <a:off x="3980721" y="4979121"/>
                    <a:ext cx="1340717" cy="1068787"/>
                    <a:chOff x="1647369" y="2054538"/>
                    <a:chExt cx="1239488" cy="988090"/>
                  </a:xfrm>
                  <a:grpFill/>
                </p:grpSpPr>
                <p:sp>
                  <p:nvSpPr>
                    <p:cNvPr id="6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sp>
            <p:nvSpPr>
              <p:cNvPr id="76" name="Freeform 25"/>
              <p:cNvSpPr>
                <a:spLocks/>
              </p:cNvSpPr>
              <p:nvPr/>
            </p:nvSpPr>
            <p:spPr bwMode="auto">
              <a:xfrm>
                <a:off x="592310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7" name="Freeform 25"/>
              <p:cNvSpPr>
                <a:spLocks/>
              </p:cNvSpPr>
              <p:nvPr/>
            </p:nvSpPr>
            <p:spPr bwMode="auto">
              <a:xfrm>
                <a:off x="619226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5" name="Freeform 25"/>
              <p:cNvSpPr>
                <a:spLocks/>
              </p:cNvSpPr>
              <p:nvPr/>
            </p:nvSpPr>
            <p:spPr bwMode="auto">
              <a:xfrm>
                <a:off x="646614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6" name="Freeform 25"/>
              <p:cNvSpPr>
                <a:spLocks/>
              </p:cNvSpPr>
              <p:nvPr/>
            </p:nvSpPr>
            <p:spPr bwMode="auto">
              <a:xfrm>
                <a:off x="673530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7" name="Freeform 25"/>
              <p:cNvSpPr>
                <a:spLocks/>
              </p:cNvSpPr>
              <p:nvPr/>
            </p:nvSpPr>
            <p:spPr bwMode="auto">
              <a:xfrm>
                <a:off x="700872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8" name="Freeform 25"/>
              <p:cNvSpPr>
                <a:spLocks/>
              </p:cNvSpPr>
              <p:nvPr/>
            </p:nvSpPr>
            <p:spPr bwMode="auto">
              <a:xfrm>
                <a:off x="727788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18" name="Group 17"/>
          <p:cNvGrpSpPr/>
          <p:nvPr/>
        </p:nvGrpSpPr>
        <p:grpSpPr>
          <a:xfrm>
            <a:off x="951073" y="4606800"/>
            <a:ext cx="5215611" cy="2008967"/>
            <a:chOff x="948920" y="4589656"/>
            <a:chExt cx="5215611" cy="2008967"/>
          </a:xfrm>
        </p:grpSpPr>
        <p:grpSp>
          <p:nvGrpSpPr>
            <p:cNvPr id="10" name="Group 9"/>
            <p:cNvGrpSpPr/>
            <p:nvPr/>
          </p:nvGrpSpPr>
          <p:grpSpPr>
            <a:xfrm>
              <a:off x="1036408" y="4589656"/>
              <a:ext cx="5128123" cy="1763404"/>
              <a:chOff x="1036408" y="4589656"/>
              <a:chExt cx="5128123" cy="1763404"/>
            </a:xfrm>
          </p:grpSpPr>
          <p:sp>
            <p:nvSpPr>
              <p:cNvPr id="42" name="Rectangle 41"/>
              <p:cNvSpPr/>
              <p:nvPr/>
            </p:nvSpPr>
            <p:spPr bwMode="auto">
              <a:xfrm>
                <a:off x="1036408" y="4589656"/>
                <a:ext cx="5128123" cy="1763404"/>
              </a:xfrm>
              <a:prstGeom prst="rect">
                <a:avLst/>
              </a:prstGeom>
              <a:solidFill>
                <a:schemeClr val="accent3"/>
              </a:solid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0" rIns="0" bIns="0" numCol="1" spcCol="0" rtlCol="0" fromWordArt="0" anchor="ctr" anchorCtr="0" forceAA="0" compatLnSpc="1">
                <a:prstTxWarp prst="textNoShape">
                  <a:avLst/>
                </a:prstTxWarp>
                <a:noAutofit/>
              </a:bodyPr>
              <a:lstStyle/>
              <a:p>
                <a:pPr defTabSz="930968" fontAlgn="base">
                  <a:spcBef>
                    <a:spcPct val="0"/>
                  </a:spcBef>
                  <a:spcAft>
                    <a:spcPts val="600"/>
                  </a:spcAft>
                </a:pPr>
                <a:r>
                  <a:rPr lang="en-US" sz="1600" dirty="0">
                    <a:solidFill>
                      <a:schemeClr val="bg2"/>
                    </a:solidFill>
                    <a:latin typeface="Segoe UI Semibold" panose="020B0702040204020203" pitchFamily="34" charset="0"/>
                    <a:ea typeface="MS PGothic" charset="0"/>
                    <a:cs typeface="Segoe UI Semibold" panose="020B0702040204020203" pitchFamily="34" charset="0"/>
                  </a:rPr>
                  <a:t>Modeling</a:t>
                </a:r>
              </a:p>
            </p:txBody>
          </p:sp>
          <p:grpSp>
            <p:nvGrpSpPr>
              <p:cNvPr id="14" name="Group 13"/>
              <p:cNvGrpSpPr/>
              <p:nvPr/>
            </p:nvGrpSpPr>
            <p:grpSpPr>
              <a:xfrm>
                <a:off x="3178390" y="4816251"/>
                <a:ext cx="2620481" cy="1427120"/>
                <a:chOff x="3114642" y="4871861"/>
                <a:chExt cx="2570060" cy="1399661"/>
              </a:xfrm>
            </p:grpSpPr>
            <p:sp>
              <p:nvSpPr>
                <p:cNvPr id="47" name="Freeform 46"/>
                <p:cNvSpPr>
                  <a:spLocks/>
                </p:cNvSpPr>
                <p:nvPr/>
              </p:nvSpPr>
              <p:spPr bwMode="auto">
                <a:xfrm>
                  <a:off x="3114642" y="4871861"/>
                  <a:ext cx="994278" cy="108566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solidFill>
                <a:ln>
                  <a:noFill/>
                </a:ln>
              </p:spPr>
              <p:txBody>
                <a:bodyPr vert="horz" wrap="square" lIns="91401" tIns="45700" rIns="91401" bIns="45700" numCol="1" anchor="t" anchorCtr="0" compatLnSpc="1">
                  <a:prstTxWarp prst="textNoShape">
                    <a:avLst/>
                  </a:prstTxWarp>
                  <a:noAutofit/>
                </a:bodyPr>
                <a:lstStyle/>
                <a:p>
                  <a:pPr defTabSz="931326" fontAlgn="base">
                    <a:spcBef>
                      <a:spcPct val="0"/>
                    </a:spcBef>
                    <a:spcAft>
                      <a:spcPct val="0"/>
                    </a:spcAft>
                  </a:pPr>
                  <a:endParaRPr lang="en-US" sz="2800">
                    <a:solidFill>
                      <a:srgbClr val="2C2C2C"/>
                    </a:solidFill>
                  </a:endParaRPr>
                </a:p>
              </p:txBody>
            </p:sp>
            <p:sp>
              <p:nvSpPr>
                <p:cNvPr id="68" name="Freeform 23"/>
                <p:cNvSpPr>
                  <a:spLocks noChangeAspect="1" noEditPoints="1"/>
                </p:cNvSpPr>
                <p:nvPr/>
              </p:nvSpPr>
              <p:spPr bwMode="black">
                <a:xfrm>
                  <a:off x="4557822" y="4883083"/>
                  <a:ext cx="990065" cy="106321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bg1"/>
                </a:solidFill>
                <a:ln>
                  <a:noFill/>
                </a:ln>
              </p:spPr>
              <p:txBody>
                <a:bodyPr vert="horz" wrap="square" lIns="0" tIns="41960" rIns="83919" bIns="41960" numCol="1" anchor="t" anchorCtr="0" compatLnSpc="1">
                  <a:prstTxWarp prst="textNoShape">
                    <a:avLst/>
                  </a:prstTxWarp>
                </a:bodyPr>
                <a:lstStyle/>
                <a:p>
                  <a:pPr algn="ctr" defTabSz="932201"/>
                  <a:endParaRPr lang="en-US" dirty="0">
                    <a:gradFill>
                      <a:gsLst>
                        <a:gs pos="0">
                          <a:srgbClr val="FFFFFF"/>
                        </a:gs>
                        <a:gs pos="100000">
                          <a:srgbClr val="FFFFFF"/>
                        </a:gs>
                      </a:gsLst>
                      <a:lin ang="5400000" scaled="0"/>
                    </a:gradFill>
                  </a:endParaRPr>
                </a:p>
              </p:txBody>
            </p:sp>
            <p:sp>
              <p:nvSpPr>
                <p:cNvPr id="13" name="Rectangle 12"/>
                <p:cNvSpPr/>
                <p:nvPr/>
              </p:nvSpPr>
              <p:spPr>
                <a:xfrm>
                  <a:off x="3305447" y="6030038"/>
                  <a:ext cx="646472" cy="241484"/>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Tabular</a:t>
                  </a: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p>
              </p:txBody>
            </p:sp>
            <p:sp>
              <p:nvSpPr>
                <p:cNvPr id="89" name="Rectangle 88"/>
                <p:cNvSpPr/>
                <p:nvPr/>
              </p:nvSpPr>
              <p:spPr>
                <a:xfrm>
                  <a:off x="4505268" y="6030038"/>
                  <a:ext cx="1179434" cy="241483"/>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Multidimensional</a:t>
                  </a:r>
                </a:p>
              </p:txBody>
            </p:sp>
          </p:grpSp>
        </p:grpSp>
        <p:sp>
          <p:nvSpPr>
            <p:cNvPr id="15" name="Rectangle 14"/>
            <p:cNvSpPr/>
            <p:nvPr/>
          </p:nvSpPr>
          <p:spPr>
            <a:xfrm>
              <a:off x="948920" y="6321624"/>
              <a:ext cx="1049839" cy="276999"/>
            </a:xfrm>
            <a:prstGeom prst="rect">
              <a:avLst/>
            </a:prstGeom>
          </p:spPr>
          <p:txBody>
            <a:bodyPr wrap="none">
              <a:spAutoFit/>
            </a:bodyPr>
            <a:lstStyle/>
            <a:p>
              <a:pPr defTabSz="932239"/>
              <a:r>
                <a:rPr lang="en-US" sz="1200" dirty="0">
                  <a:solidFill>
                    <a:schemeClr val="accent3"/>
                  </a:solidFill>
                  <a:cs typeface="Segoe UI Semibold" panose="020B0702040204020203" pitchFamily="34" charset="0"/>
                </a:rPr>
                <a:t>On-premises</a:t>
              </a:r>
              <a:endParaRPr lang="en-US" sz="1200" dirty="0">
                <a:solidFill>
                  <a:schemeClr val="accent3"/>
                </a:solidFill>
              </a:endParaRPr>
            </a:p>
          </p:txBody>
        </p:sp>
      </p:grpSp>
      <p:grpSp>
        <p:nvGrpSpPr>
          <p:cNvPr id="8" name="Group 7"/>
          <p:cNvGrpSpPr/>
          <p:nvPr/>
        </p:nvGrpSpPr>
        <p:grpSpPr>
          <a:xfrm>
            <a:off x="1036408" y="2734619"/>
            <a:ext cx="5130276" cy="1827549"/>
            <a:chOff x="1036408" y="2734619"/>
            <a:chExt cx="5130276" cy="1827549"/>
          </a:xfrm>
        </p:grpSpPr>
        <p:sp>
          <p:nvSpPr>
            <p:cNvPr id="40" name="Rectangle 39"/>
            <p:cNvSpPr/>
            <p:nvPr/>
          </p:nvSpPr>
          <p:spPr bwMode="auto">
            <a:xfrm>
              <a:off x="1036408" y="2734619"/>
              <a:ext cx="5130276" cy="1827549"/>
            </a:xfrm>
            <a:prstGeom prst="rect">
              <a:avLst/>
            </a:prstGeom>
            <a:solidFill>
              <a:srgbClr val="FF8C00"/>
            </a:solidFill>
            <a:ln w="63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146241"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solidFill>
                    <a:schemeClr val="bg2"/>
                  </a:solidFill>
                  <a:latin typeface="Segoe UI Semibold" panose="020B0702040204020203" pitchFamily="34" charset="0"/>
                  <a:ea typeface="MS PGothic" charset="0"/>
                  <a:cs typeface="Segoe UI Semibold" panose="020B0702040204020203" pitchFamily="34" charset="0"/>
                </a:rPr>
                <a:t>Visualization</a:t>
              </a:r>
            </a:p>
          </p:txBody>
        </p:sp>
        <p:grpSp>
          <p:nvGrpSpPr>
            <p:cNvPr id="7" name="Group 6"/>
            <p:cNvGrpSpPr/>
            <p:nvPr/>
          </p:nvGrpSpPr>
          <p:grpSpPr>
            <a:xfrm>
              <a:off x="3568793" y="2874561"/>
              <a:ext cx="1812932" cy="1600286"/>
              <a:chOff x="3497531" y="2867858"/>
              <a:chExt cx="1778051" cy="1569495"/>
            </a:xfrm>
          </p:grpSpPr>
          <p:grpSp>
            <p:nvGrpSpPr>
              <p:cNvPr id="51" name="Group 50"/>
              <p:cNvGrpSpPr/>
              <p:nvPr/>
            </p:nvGrpSpPr>
            <p:grpSpPr>
              <a:xfrm>
                <a:off x="3838203" y="2867858"/>
                <a:ext cx="1069457" cy="1292131"/>
                <a:chOff x="3304920" y="4010006"/>
                <a:chExt cx="1017214" cy="1229018"/>
              </a:xfrm>
            </p:grpSpPr>
            <p:sp>
              <p:nvSpPr>
                <p:cNvPr id="55"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bg1"/>
                </a:solidFill>
                <a:ln>
                  <a:noFill/>
                </a:ln>
              </p:spPr>
              <p:txBody>
                <a:bodyPr vert="horz" wrap="square" lIns="93234" tIns="46616" rIns="93234" bIns="46616" numCol="1" anchor="t" anchorCtr="0" compatLnSpc="1">
                  <a:prstTxWarp prst="textNoShape">
                    <a:avLst/>
                  </a:prstTxWarp>
                </a:bodyPr>
                <a:lstStyle/>
                <a:p>
                  <a:pPr defTabSz="932239"/>
                  <a:endParaRPr lang="en-US" sz="1836">
                    <a:solidFill>
                      <a:srgbClr val="2C2C2C"/>
                    </a:solidFill>
                  </a:endParaRPr>
                </a:p>
              </p:txBody>
            </p:sp>
            <p:sp>
              <p:nvSpPr>
                <p:cNvPr id="56" name="Oval 55"/>
                <p:cNvSpPr/>
                <p:nvPr/>
              </p:nvSpPr>
              <p:spPr bwMode="auto">
                <a:xfrm>
                  <a:off x="3789548" y="5154841"/>
                  <a:ext cx="47960" cy="4796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349589" indent="-349589" algn="ctr" defTabSz="950663"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grpSp>
          <p:sp>
            <p:nvSpPr>
              <p:cNvPr id="70" name="Rectangle 69"/>
              <p:cNvSpPr/>
              <p:nvPr/>
            </p:nvSpPr>
            <p:spPr>
              <a:xfrm>
                <a:off x="3497531" y="4203763"/>
                <a:ext cx="1778051" cy="233590"/>
              </a:xfrm>
              <a:prstGeom prst="rect">
                <a:avLst/>
              </a:prstGeom>
            </p:spPr>
            <p:txBody>
              <a:bodyPr wrap="none">
                <a:spAutoFit/>
              </a:bodyPr>
              <a:lstStyle/>
              <a:p>
                <a:pPr defTabSz="932239"/>
                <a:r>
                  <a:rPr lang="en-US" sz="918"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Mobile and paginated reports</a:t>
                </a:r>
              </a:p>
            </p:txBody>
          </p:sp>
        </p:grpSp>
      </p:grpSp>
      <p:grpSp>
        <p:nvGrpSpPr>
          <p:cNvPr id="19" name="Group 18"/>
          <p:cNvGrpSpPr/>
          <p:nvPr/>
        </p:nvGrpSpPr>
        <p:grpSpPr>
          <a:xfrm>
            <a:off x="6132685" y="2734619"/>
            <a:ext cx="2770745" cy="3864001"/>
            <a:chOff x="6132685" y="2720863"/>
            <a:chExt cx="2770745" cy="3877757"/>
          </a:xfrm>
        </p:grpSpPr>
        <p:sp>
          <p:nvSpPr>
            <p:cNvPr id="90" name="Rectangle 89"/>
            <p:cNvSpPr/>
            <p:nvPr/>
          </p:nvSpPr>
          <p:spPr>
            <a:xfrm>
              <a:off x="6132685" y="6321621"/>
              <a:ext cx="583814" cy="276999"/>
            </a:xfrm>
            <a:prstGeom prst="rect">
              <a:avLst/>
            </a:prstGeom>
          </p:spPr>
          <p:txBody>
            <a:bodyPr wrap="none">
              <a:spAutoFit/>
            </a:bodyPr>
            <a:lstStyle/>
            <a:p>
              <a:pPr defTabSz="932239"/>
              <a:r>
                <a:rPr lang="en-US" sz="1200" dirty="0">
                  <a:solidFill>
                    <a:schemeClr val="accent1"/>
                  </a:solidFill>
                  <a:cs typeface="Segoe UI Semibold" panose="020B0702040204020203" pitchFamily="34" charset="0"/>
                </a:rPr>
                <a:t>Cloud</a:t>
              </a:r>
              <a:endParaRPr lang="en-US" sz="1200" dirty="0">
                <a:solidFill>
                  <a:schemeClr val="accent1"/>
                </a:solidFill>
              </a:endParaRPr>
            </a:p>
          </p:txBody>
        </p:sp>
        <p:grpSp>
          <p:nvGrpSpPr>
            <p:cNvPr id="12" name="Group 11"/>
            <p:cNvGrpSpPr/>
            <p:nvPr/>
          </p:nvGrpSpPr>
          <p:grpSpPr>
            <a:xfrm>
              <a:off x="6222774" y="2720863"/>
              <a:ext cx="2680656" cy="3654989"/>
              <a:chOff x="6222774" y="2720863"/>
              <a:chExt cx="2680656" cy="3654989"/>
            </a:xfrm>
          </p:grpSpPr>
          <p:sp>
            <p:nvSpPr>
              <p:cNvPr id="35" name="Rectangle 34"/>
              <p:cNvSpPr/>
              <p:nvPr/>
            </p:nvSpPr>
            <p:spPr bwMode="auto">
              <a:xfrm>
                <a:off x="6222774" y="2720863"/>
                <a:ext cx="2680656" cy="364934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55" tIns="2013852"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gradFill>
                      <a:gsLst>
                        <a:gs pos="0">
                          <a:srgbClr val="FFFFFF"/>
                        </a:gs>
                        <a:gs pos="100000">
                          <a:srgbClr val="FFFFFF"/>
                        </a:gs>
                      </a:gsLst>
                    </a:gradFill>
                    <a:latin typeface="Segoe UI Semibold" panose="020B0702040204020203" pitchFamily="34" charset="0"/>
                    <a:ea typeface="MS PGothic" charset="0"/>
                    <a:cs typeface="Segoe UI Semibold" panose="020B0702040204020203" pitchFamily="34" charset="0"/>
                  </a:rPr>
                  <a:t>Power BI</a:t>
                </a:r>
              </a:p>
              <a:p>
                <a:pPr defTabSz="930968" fontAlgn="base">
                  <a:spcBef>
                    <a:spcPct val="0"/>
                  </a:spcBef>
                  <a:spcAft>
                    <a:spcPts val="600"/>
                  </a:spcAft>
                </a:pPr>
                <a:endParaRPr lang="en-US" sz="1598" dirty="0">
                  <a:solidFill>
                    <a:srgbClr val="FFFFFF"/>
                  </a:solidFill>
                  <a:latin typeface="Segoe UI Semibold" panose="020B0702040204020203" pitchFamily="34" charset="0"/>
                  <a:ea typeface="MS PGothic" charset="0"/>
                  <a:cs typeface="Segoe UI Semibold" panose="020B0702040204020203" pitchFamily="34" charset="0"/>
                </a:endParaRPr>
              </a:p>
              <a:p>
                <a:pPr defTabSz="930968" fontAlgn="base">
                  <a:spcBef>
                    <a:spcPct val="0"/>
                  </a:spcBef>
                  <a:spcAft>
                    <a:spcPts val="600"/>
                  </a:spcAft>
                </a:pPr>
                <a:r>
                  <a:rPr lang="en-US" sz="1598" dirty="0">
                    <a:solidFill>
                      <a:srgbClr val="FFFFFF"/>
                    </a:solidFill>
                    <a:latin typeface="Segoe UI Semibold" panose="020B0702040204020203" pitchFamily="34" charset="0"/>
                    <a:ea typeface="MS PGothic" charset="0"/>
                    <a:cs typeface="Segoe UI Semibold" panose="020B0702040204020203" pitchFamily="34" charset="0"/>
                  </a:rPr>
                  <a:t>    </a:t>
                </a: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755" y="4890738"/>
                <a:ext cx="399880" cy="421134"/>
              </a:xfrm>
              <a:prstGeom prst="rect">
                <a:avLst/>
              </a:prstGeom>
            </p:spPr>
          </p:pic>
          <p:sp>
            <p:nvSpPr>
              <p:cNvPr id="84" name="Freeform 83"/>
              <p:cNvSpPr>
                <a:spLocks noChangeAspect="1"/>
              </p:cNvSpPr>
              <p:nvPr/>
            </p:nvSpPr>
            <p:spPr bwMode="auto">
              <a:xfrm>
                <a:off x="6714394" y="3590772"/>
                <a:ext cx="1697412" cy="111325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2"/>
              </a:solidFill>
              <a:ln>
                <a:noFill/>
              </a:ln>
              <a:extLst/>
            </p:spPr>
            <p:txBody>
              <a:bodyPr vert="horz" wrap="square" lIns="91364" tIns="45683" rIns="91364" bIns="456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75">
                  <a:defRPr/>
                </a:pPr>
                <a:endParaRPr lang="en-US" sz="1799" dirty="0">
                  <a:solidFill>
                    <a:srgbClr val="FFFFFF"/>
                  </a:solidFill>
                </a:endParaRPr>
              </a:p>
            </p:txBody>
          </p:sp>
          <p:sp>
            <p:nvSpPr>
              <p:cNvPr id="78" name="TextBox 77"/>
              <p:cNvSpPr txBox="1"/>
              <p:nvPr/>
            </p:nvSpPr>
            <p:spPr>
              <a:xfrm>
                <a:off x="6274426" y="2747403"/>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Pin paginated report items to</a:t>
                </a:r>
              </a:p>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Power BI dashboards</a:t>
                </a:r>
              </a:p>
            </p:txBody>
          </p:sp>
          <p:sp>
            <p:nvSpPr>
              <p:cNvPr id="79" name="TextBox 78"/>
              <p:cNvSpPr txBox="1"/>
              <p:nvPr/>
            </p:nvSpPr>
            <p:spPr>
              <a:xfrm>
                <a:off x="6274426" y="5726528"/>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Access </a:t>
                </a:r>
              </a:p>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on-premises data</a:t>
                </a:r>
              </a:p>
            </p:txBody>
          </p:sp>
        </p:grpSp>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2016</a:t>
            </a:r>
          </a:p>
        </p:txBody>
      </p:sp>
    </p:spTree>
    <p:extLst>
      <p:ext uri="{BB962C8B-B14F-4D97-AF65-F5344CB8AC3E}">
        <p14:creationId xmlns:p14="http://schemas.microsoft.com/office/powerpoint/2010/main" val="382546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6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75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250"/>
                                        <p:tgtEl>
                                          <p:spTgt spid="17"/>
                                        </p:tgtEl>
                                      </p:cBhvr>
                                    </p:animEffect>
                                  </p:childTnLst>
                                </p:cTn>
                              </p:par>
                              <p:par>
                                <p:cTn id="11" presetID="1" presetClass="entr" presetSubtype="0" fill="hold" nodeType="withEffect">
                                  <p:stCondLst>
                                    <p:cond delay="0"/>
                                  </p:stCondLst>
                                  <p:childTnLst>
                                    <p:set>
                                      <p:cBhvr>
                                        <p:cTn id="12" dur="1" fill="hold">
                                          <p:stCondLst>
                                            <p:cond delay="499"/>
                                          </p:stCondLst>
                                        </p:cTn>
                                        <p:tgtEl>
                                          <p:spTgt spid="1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8"/>
                                        </p:tgtEl>
                                      </p:cBhvr>
                                      <p:by x="0" y="0"/>
                                    </p:animScale>
                                  </p:childTnLst>
                                </p:cTn>
                              </p:par>
                              <p:par>
                                <p:cTn id="15" presetID="1" presetClass="entr" presetSubtype="0" fill="hold" nodeType="with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8"/>
                                        </p:tgtEl>
                                      </p:cBhvr>
                                      <p:by x="0" y="0"/>
                                    </p:animScale>
                                  </p:childTnLst>
                                </p:cTn>
                              </p:par>
                              <p:par>
                                <p:cTn id="19" presetID="1" presetClass="entr" presetSubtype="0" fill="hold" nodeType="withEffect">
                                  <p:stCondLst>
                                    <p:cond delay="0"/>
                                  </p:stCondLst>
                                  <p:childTnLst>
                                    <p:set>
                                      <p:cBhvr>
                                        <p:cTn id="20" dur="1" fill="hold">
                                          <p:stCondLst>
                                            <p:cond delay="499"/>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19"/>
                                        </p:tgtEl>
                                      </p:cBhvr>
                                      <p:by x="0" y="0"/>
                                    </p:animScale>
                                  </p:childTnLst>
                                </p:cTn>
                              </p:par>
                            </p:childTnLst>
                          </p:cTn>
                        </p:par>
                        <p:par>
                          <p:cTn id="23" fill="hold">
                            <p:stCondLst>
                              <p:cond delay="1100"/>
                            </p:stCondLst>
                            <p:childTnLst>
                              <p:par>
                                <p:cTn id="24" presetID="22" presetClass="entr" presetSubtype="8"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Rectangle 69"/>
          <p:cNvSpPr/>
          <p:nvPr/>
        </p:nvSpPr>
        <p:spPr bwMode="auto">
          <a:xfrm>
            <a:off x="6711828" y="2922713"/>
            <a:ext cx="6269792" cy="28066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Use SQL Server Analysis Services as</a:t>
            </a:r>
            <a:br>
              <a:rPr lang="en-US" sz="2000" dirty="0">
                <a:ln>
                  <a:solidFill>
                    <a:srgbClr val="FFFFFF">
                      <a:alpha val="0"/>
                    </a:srgbClr>
                  </a:solidFill>
                </a:ln>
                <a:ea typeface="Segoe UI" pitchFamily="34" charset="0"/>
                <a:cs typeface="Segoe UI" pitchFamily="34" charset="0"/>
              </a:rPr>
            </a:br>
            <a:r>
              <a:rPr lang="en-US" sz="2000" dirty="0">
                <a:ln>
                  <a:solidFill>
                    <a:srgbClr val="FFFFFF">
                      <a:alpha val="0"/>
                    </a:srgbClr>
                  </a:solidFill>
                </a:ln>
                <a:ea typeface="Segoe UI" pitchFamily="34" charset="0"/>
                <a:cs typeface="Segoe UI" pitchFamily="34" charset="0"/>
              </a:rPr>
              <a:t>a semantic model without storing data</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High performance DirectQuery for Tabular</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Make it easier to create powerful models </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Tabular modeling capabilities and performance</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Improve manageability and security</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Provide additional tools for administrators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Strengthen multidimensional</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Performance and other updates</a:t>
            </a:r>
          </a:p>
        </p:txBody>
      </p:sp>
      <p:sp>
        <p:nvSpPr>
          <p:cNvPr id="23" name="Bent Arrow 22"/>
          <p:cNvSpPr/>
          <p:nvPr/>
        </p:nvSpPr>
        <p:spPr bwMode="auto">
          <a:xfrm flipH="1" flipV="1">
            <a:off x="2103157" y="5307059"/>
            <a:ext cx="3016664" cy="822727"/>
          </a:xfrm>
          <a:prstGeom prst="bentArrow">
            <a:avLst>
              <a:gd name="adj1" fmla="val 25000"/>
              <a:gd name="adj2" fmla="val 25723"/>
              <a:gd name="adj3" fmla="val 25000"/>
              <a:gd name="adj4" fmla="val 3617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5123"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00935" y="1022099"/>
            <a:ext cx="11887200" cy="917575"/>
          </a:xfrm>
        </p:spPr>
        <p:txBody>
          <a:bodyPr/>
          <a:lstStyle/>
          <a:p>
            <a:r>
              <a:rPr lang="en-US" sz="2000" spc="0" dirty="0">
                <a:gradFill>
                  <a:gsLst>
                    <a:gs pos="0">
                      <a:schemeClr val="tx2"/>
                    </a:gs>
                    <a:gs pos="100000">
                      <a:schemeClr val="tx2"/>
                    </a:gs>
                  </a:gsLst>
                  <a:lin ang="0" scaled="0"/>
                </a:gradFill>
                <a:latin typeface="Segoe UI Semibold" panose="020B0702040204020203" pitchFamily="34" charset="0"/>
                <a:cs typeface="Segoe UI Semibold" panose="020B0702040204020203" pitchFamily="34" charset="0"/>
              </a:rPr>
              <a:t>Enterprise scale models with in-memory technology built-in</a:t>
            </a:r>
          </a:p>
        </p:txBody>
      </p:sp>
      <p:sp>
        <p:nvSpPr>
          <p:cNvPr id="19" name="Rectangle 18"/>
          <p:cNvSpPr/>
          <p:nvPr/>
        </p:nvSpPr>
        <p:spPr bwMode="auto">
          <a:xfrm>
            <a:off x="5966514" y="2194746"/>
            <a:ext cx="6394607" cy="4092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694" rIns="0" bIns="45694" numCol="1" spcCol="0" rtlCol="0" fromWordArt="0" anchor="t" anchorCtr="0" forceAA="0" compatLnSpc="1">
            <a:prstTxWarp prst="textNoShape">
              <a:avLst/>
            </a:prstTxWarp>
            <a:spAutoFit/>
          </a:bodyPr>
          <a:lstStyle/>
          <a:p>
            <a:pPr marL="145350" defTabSz="931419" fontAlgn="base">
              <a:spcBef>
                <a:spcPts val="600"/>
              </a:spcBef>
              <a:spcAft>
                <a:spcPct val="0"/>
              </a:spcAft>
              <a:buClr>
                <a:srgbClr val="FF8C00"/>
              </a:buClr>
              <a:buSzPct val="115000"/>
            </a:pPr>
            <a:endParaRPr lang="en-US" sz="2000" dirty="0">
              <a:ln>
                <a:solidFill>
                  <a:srgbClr val="FFFFFF">
                    <a:alpha val="0"/>
                  </a:srgbClr>
                </a:solidFill>
              </a:ln>
              <a:solidFill>
                <a:srgbClr val="505050"/>
              </a:solidFill>
              <a:latin typeface="Segoe UI Light"/>
              <a:ea typeface="Segoe UI" panose="020B0502040204020203" pitchFamily="34" charset="0"/>
              <a:cs typeface="Segoe UI" panose="020B0502040204020203" pitchFamily="34" charset="0"/>
            </a:endParaRPr>
          </a:p>
        </p:txBody>
      </p:sp>
      <p:sp>
        <p:nvSpPr>
          <p:cNvPr id="27" name="TextBox 26"/>
          <p:cNvSpPr txBox="1"/>
          <p:nvPr/>
        </p:nvSpPr>
        <p:spPr>
          <a:xfrm>
            <a:off x="2236138" y="2500610"/>
            <a:ext cx="1921455" cy="461535"/>
          </a:xfrm>
          <a:prstGeom prst="rect">
            <a:avLst/>
          </a:prstGeom>
          <a:noFill/>
        </p:spPr>
        <p:txBody>
          <a:bodyPr wrap="square" lIns="182828" tIns="146262" rIns="182828" bIns="146262" rtlCol="0">
            <a:spAutoFit/>
          </a:bodyPr>
          <a:lstStyle/>
          <a:p>
            <a:pPr algn="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Easily create models</a:t>
            </a:r>
          </a:p>
        </p:txBody>
      </p:sp>
      <p:sp>
        <p:nvSpPr>
          <p:cNvPr id="66" name="Freeform 65"/>
          <p:cNvSpPr>
            <a:spLocks noChangeAspect="1"/>
          </p:cNvSpPr>
          <p:nvPr/>
        </p:nvSpPr>
        <p:spPr bwMode="auto">
          <a:xfrm>
            <a:off x="4450334" y="3907789"/>
            <a:ext cx="1088351" cy="1188383"/>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rgbClr val="FF8C00"/>
          </a:solidFill>
          <a:ln>
            <a:noFill/>
          </a:ln>
        </p:spPr>
        <p:txBody>
          <a:bodyPr vert="horz" wrap="square" lIns="91414" tIns="45706" rIns="91414" bIns="45706" numCol="1" anchor="t" anchorCtr="0" compatLnSpc="1">
            <a:prstTxWarp prst="textNoShape">
              <a:avLst/>
            </a:prstTxWarp>
            <a:noAutofit/>
          </a:bodyPr>
          <a:lstStyle/>
          <a:p>
            <a:pPr defTabSz="931505" fontAlgn="base">
              <a:spcBef>
                <a:spcPct val="0"/>
              </a:spcBef>
              <a:spcAft>
                <a:spcPct val="0"/>
              </a:spcAft>
            </a:pPr>
            <a:endParaRPr lang="en-US" sz="2400">
              <a:solidFill>
                <a:srgbClr val="2C2C2C"/>
              </a:solidFill>
            </a:endParaRPr>
          </a:p>
        </p:txBody>
      </p:sp>
      <p:grpSp>
        <p:nvGrpSpPr>
          <p:cNvPr id="5" name="Group 4"/>
          <p:cNvGrpSpPr/>
          <p:nvPr/>
        </p:nvGrpSpPr>
        <p:grpSpPr>
          <a:xfrm>
            <a:off x="1091542" y="2608825"/>
            <a:ext cx="778057" cy="1054145"/>
            <a:chOff x="562226" y="2396568"/>
            <a:chExt cx="778277" cy="1054444"/>
          </a:xfrm>
        </p:grpSpPr>
        <p:grpSp>
          <p:nvGrpSpPr>
            <p:cNvPr id="42" name="Group 41"/>
            <p:cNvGrpSpPr>
              <a:grpSpLocks noChangeAspect="1"/>
            </p:cNvGrpSpPr>
            <p:nvPr/>
          </p:nvGrpSpPr>
          <p:grpSpPr>
            <a:xfrm flipH="1">
              <a:off x="642832" y="2396568"/>
              <a:ext cx="697671" cy="722585"/>
              <a:chOff x="3807371" y="2914650"/>
              <a:chExt cx="637629" cy="660397"/>
            </a:xfrm>
            <a:solidFill>
              <a:srgbClr val="FF8C00"/>
            </a:solidFill>
          </p:grpSpPr>
          <p:sp>
            <p:nvSpPr>
              <p:cNvPr id="43" name="Oval 4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8" name="Freeform 4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9" name="Freeform 4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grpSp>
        <p:sp>
          <p:nvSpPr>
            <p:cNvPr id="44" name="TextBox 43"/>
            <p:cNvSpPr txBox="1"/>
            <p:nvPr/>
          </p:nvSpPr>
          <p:spPr>
            <a:xfrm>
              <a:off x="562226" y="3003411"/>
              <a:ext cx="744583" cy="447601"/>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IT pro</a:t>
              </a:r>
            </a:p>
          </p:txBody>
        </p:sp>
      </p:grpSp>
      <p:grpSp>
        <p:nvGrpSpPr>
          <p:cNvPr id="6" name="Group 5"/>
          <p:cNvGrpSpPr/>
          <p:nvPr/>
        </p:nvGrpSpPr>
        <p:grpSpPr>
          <a:xfrm>
            <a:off x="689476" y="5308921"/>
            <a:ext cx="1462000" cy="1031746"/>
            <a:chOff x="481019" y="5261465"/>
            <a:chExt cx="1462414" cy="1032040"/>
          </a:xfrm>
        </p:grpSpPr>
        <p:grpSp>
          <p:nvGrpSpPr>
            <p:cNvPr id="35" name="Group 34"/>
            <p:cNvGrpSpPr>
              <a:grpSpLocks noChangeAspect="1"/>
            </p:cNvGrpSpPr>
            <p:nvPr/>
          </p:nvGrpSpPr>
          <p:grpSpPr>
            <a:xfrm>
              <a:off x="769558" y="5261465"/>
              <a:ext cx="885337" cy="716065"/>
              <a:chOff x="9381985" y="5575169"/>
              <a:chExt cx="768940" cy="621923"/>
            </a:xfrm>
          </p:grpSpPr>
          <p:grpSp>
            <p:nvGrpSpPr>
              <p:cNvPr id="47" name="Group 46"/>
              <p:cNvGrpSpPr/>
              <p:nvPr/>
            </p:nvGrpSpPr>
            <p:grpSpPr>
              <a:xfrm>
                <a:off x="9381985" y="5575169"/>
                <a:ext cx="606588" cy="594929"/>
                <a:chOff x="6690129" y="5110423"/>
                <a:chExt cx="606588" cy="594929"/>
              </a:xfrm>
            </p:grpSpPr>
            <p:grpSp>
              <p:nvGrpSpPr>
                <p:cNvPr id="55" name="Group 54"/>
                <p:cNvGrpSpPr>
                  <a:grpSpLocks noChangeAspect="1"/>
                </p:cNvGrpSpPr>
                <p:nvPr/>
              </p:nvGrpSpPr>
              <p:grpSpPr>
                <a:xfrm>
                  <a:off x="6690129" y="5110423"/>
                  <a:ext cx="464903" cy="594929"/>
                  <a:chOff x="5809310" y="1674658"/>
                  <a:chExt cx="3316029" cy="4226967"/>
                </a:xfrm>
                <a:solidFill>
                  <a:srgbClr val="FF8C00"/>
                </a:solidFill>
              </p:grpSpPr>
              <p:sp>
                <p:nvSpPr>
                  <p:cNvPr id="57" name="Oval 56"/>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8" name="Freeform 57"/>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9" name="Freeform 58"/>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60" name="Freeform 59"/>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sp>
              <p:nvSpPr>
                <p:cNvPr id="56" name="Freeform 55"/>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grpSp>
            <p:nvGrpSpPr>
              <p:cNvPr id="50" name="Group 49"/>
              <p:cNvGrpSpPr/>
              <p:nvPr/>
            </p:nvGrpSpPr>
            <p:grpSpPr>
              <a:xfrm>
                <a:off x="9873487" y="5820260"/>
                <a:ext cx="277438" cy="376832"/>
                <a:chOff x="1008694" y="2356398"/>
                <a:chExt cx="277438" cy="376832"/>
              </a:xfrm>
            </p:grpSpPr>
            <p:sp>
              <p:nvSpPr>
                <p:cNvPr id="51" name="Rectangle 50"/>
                <p:cNvSpPr/>
                <p:nvPr/>
              </p:nvSpPr>
              <p:spPr bwMode="auto">
                <a:xfrm>
                  <a:off x="1008694" y="2372698"/>
                  <a:ext cx="277438" cy="3171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fontAlgn="base">
                    <a:lnSpc>
                      <a:spcPct val="90000"/>
                    </a:lnSpc>
                    <a:spcBef>
                      <a:spcPct val="0"/>
                    </a:spcBef>
                    <a:spcAft>
                      <a:spcPct val="0"/>
                    </a:spcAft>
                    <a:buFont typeface="Wingdings 3" panose="05040102010807070707" pitchFamily="18" charset="2"/>
                    <a:buChar char="Æ"/>
                    <a:defRPr/>
                  </a:pPr>
                  <a:endParaRPr lang="en-US" sz="2000" b="1" dirty="0" err="1">
                    <a:solidFill>
                      <a:srgbClr val="FFFFFF"/>
                    </a:solidFill>
                    <a:latin typeface="Segoe UI Light"/>
                    <a:ea typeface="Segoe UI" pitchFamily="34" charset="0"/>
                    <a:cs typeface="Segoe UI" pitchFamily="34" charset="0"/>
                  </a:endParaRPr>
                </a:p>
              </p:txBody>
            </p:sp>
            <p:grpSp>
              <p:nvGrpSpPr>
                <p:cNvPr id="52" name="Group 51"/>
                <p:cNvGrpSpPr/>
                <p:nvPr/>
              </p:nvGrpSpPr>
              <p:grpSpPr>
                <a:xfrm>
                  <a:off x="1008694" y="2356398"/>
                  <a:ext cx="277438" cy="376832"/>
                  <a:chOff x="5617016" y="4216783"/>
                  <a:chExt cx="277438" cy="376832"/>
                </a:xfrm>
              </p:grpSpPr>
              <p:sp>
                <p:nvSpPr>
                  <p:cNvPr id="53"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1414" tIns="45706" rIns="91414" bIns="45706" numCol="1" anchor="t" anchorCtr="0" compatLnSpc="1">
                    <a:prstTxWarp prst="textNoShape">
                      <a:avLst/>
                    </a:prstTxWarp>
                  </a:bodyPr>
                  <a:lstStyle/>
                  <a:p>
                    <a:pPr algn="ctr" defTabSz="931505" fontAlgn="base">
                      <a:spcBef>
                        <a:spcPct val="0"/>
                      </a:spcBef>
                      <a:spcAft>
                        <a:spcPct val="0"/>
                      </a:spcAft>
                      <a:defRPr/>
                    </a:pPr>
                    <a:endParaRPr lang="en-US" sz="2400" dirty="0">
                      <a:solidFill>
                        <a:srgbClr val="000000"/>
                      </a:solidFill>
                    </a:endParaRPr>
                  </a:p>
                </p:txBody>
              </p:sp>
            </p:grpSp>
          </p:grpSp>
        </p:grpSp>
        <p:sp>
          <p:nvSpPr>
            <p:cNvPr id="36" name="TextBox 35"/>
            <p:cNvSpPr txBox="1"/>
            <p:nvPr/>
          </p:nvSpPr>
          <p:spPr>
            <a:xfrm>
              <a:off x="481019" y="5845690"/>
              <a:ext cx="1462414" cy="447815"/>
            </a:xfrm>
            <a:prstGeom prst="rect">
              <a:avLst/>
            </a:prstGeom>
            <a:noFill/>
          </p:spPr>
          <p:txBody>
            <a:bodyPr wrap="square" lIns="182828" tIns="146262" rIns="182828" bIns="146262" rtlCol="0">
              <a:spAutoFit/>
            </a:bodyPr>
            <a:lstStyle/>
            <a:p>
              <a:pPr algn="ctr" defTabSz="931147" fontAlgn="base">
                <a:lnSpc>
                  <a:spcPct val="90000"/>
                </a:lnSpc>
                <a:spcBef>
                  <a:spcPct val="0"/>
                </a:spcBef>
                <a:spcAft>
                  <a:spcPts val="600"/>
                </a:spcAft>
                <a:defRPr/>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Business analyst</a:t>
              </a:r>
            </a:p>
          </p:txBody>
        </p:sp>
      </p:grpSp>
      <p:sp>
        <p:nvSpPr>
          <p:cNvPr id="62" name="TextBox 61"/>
          <p:cNvSpPr txBox="1"/>
          <p:nvPr/>
        </p:nvSpPr>
        <p:spPr>
          <a:xfrm>
            <a:off x="2362123" y="5465092"/>
            <a:ext cx="1669482" cy="447688"/>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Share insights faster</a:t>
            </a:r>
          </a:p>
        </p:txBody>
      </p:sp>
      <p:sp>
        <p:nvSpPr>
          <p:cNvPr id="63" name="Bent Arrow 62"/>
          <p:cNvSpPr/>
          <p:nvPr/>
        </p:nvSpPr>
        <p:spPr bwMode="auto">
          <a:xfrm rot="16200000" flipH="1" flipV="1">
            <a:off x="3200127" y="1762814"/>
            <a:ext cx="822727" cy="2998699"/>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64" name="Bent Arrow 63"/>
          <p:cNvSpPr/>
          <p:nvPr/>
        </p:nvSpPr>
        <p:spPr bwMode="auto">
          <a:xfrm>
            <a:off x="1232360" y="3886504"/>
            <a:ext cx="822727" cy="1279797"/>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1304951" y="4355900"/>
            <a:ext cx="1732152" cy="599994"/>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Faster time</a:t>
            </a:r>
            <a:br>
              <a:rPr lang="en-US" sz="1098" dirty="0">
                <a:gradFill>
                  <a:gsLst>
                    <a:gs pos="0">
                      <a:srgbClr val="0078D7"/>
                    </a:gs>
                    <a:gs pos="100000">
                      <a:srgbClr val="0078D7"/>
                    </a:gs>
                  </a:gsLst>
                  <a:lin ang="0" scaled="0"/>
                </a:gradFill>
              </a:rPr>
            </a:br>
            <a:r>
              <a:rPr lang="en-US" sz="1098" dirty="0">
                <a:gradFill>
                  <a:gsLst>
                    <a:gs pos="0">
                      <a:srgbClr val="0078D7"/>
                    </a:gs>
                    <a:gs pos="100000">
                      <a:srgbClr val="0078D7"/>
                    </a:gs>
                  </a:gsLst>
                  <a:lin ang="0" scaled="0"/>
                </a:gradFill>
              </a:rPr>
              <a:t> to insight</a:t>
            </a:r>
          </a:p>
        </p:txBody>
      </p:sp>
      <p:grpSp>
        <p:nvGrpSpPr>
          <p:cNvPr id="11" name="Group 10"/>
          <p:cNvGrpSpPr/>
          <p:nvPr/>
        </p:nvGrpSpPr>
        <p:grpSpPr>
          <a:xfrm>
            <a:off x="2495073" y="3441986"/>
            <a:ext cx="1403587" cy="1503914"/>
            <a:chOff x="2485924" y="3289185"/>
            <a:chExt cx="1403985" cy="1504340"/>
          </a:xfrm>
        </p:grpSpPr>
        <p:grpSp>
          <p:nvGrpSpPr>
            <p:cNvPr id="3" name="Group 2"/>
            <p:cNvGrpSpPr/>
            <p:nvPr/>
          </p:nvGrpSpPr>
          <p:grpSpPr>
            <a:xfrm>
              <a:off x="2485924" y="3673460"/>
              <a:ext cx="1403985" cy="546712"/>
              <a:chOff x="2576736" y="4979121"/>
              <a:chExt cx="2744702" cy="1068787"/>
            </a:xfrm>
          </p:grpSpPr>
          <p:grpSp>
            <p:nvGrpSpPr>
              <p:cNvPr id="2" name="Group 1"/>
              <p:cNvGrpSpPr/>
              <p:nvPr/>
            </p:nvGrpSpPr>
            <p:grpSpPr>
              <a:xfrm>
                <a:off x="2576736" y="4979121"/>
                <a:ext cx="1340717" cy="1068787"/>
                <a:chOff x="1647369" y="2054538"/>
                <a:chExt cx="1239488" cy="988090"/>
              </a:xfrm>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28" name="Group 27"/>
              <p:cNvGrpSpPr/>
              <p:nvPr/>
            </p:nvGrpSpPr>
            <p:grpSpPr>
              <a:xfrm>
                <a:off x="3980721" y="4979121"/>
                <a:ext cx="1340717" cy="1068787"/>
                <a:chOff x="1647369" y="2054538"/>
                <a:chExt cx="1239488" cy="988090"/>
              </a:xfrm>
            </p:grpSpPr>
            <p:sp>
              <p:nvSpPr>
                <p:cNvPr id="3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7"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sp>
          <p:nvSpPr>
            <p:cNvPr id="45" name="TextBox 44"/>
            <p:cNvSpPr txBox="1"/>
            <p:nvPr/>
          </p:nvSpPr>
          <p:spPr>
            <a:xfrm>
              <a:off x="2553476" y="3289185"/>
              <a:ext cx="1285063" cy="461665"/>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BI consumers</a:t>
              </a:r>
            </a:p>
          </p:txBody>
        </p:sp>
        <p:grpSp>
          <p:nvGrpSpPr>
            <p:cNvPr id="73" name="Group 72"/>
            <p:cNvGrpSpPr/>
            <p:nvPr/>
          </p:nvGrpSpPr>
          <p:grpSpPr>
            <a:xfrm>
              <a:off x="2485924" y="4246813"/>
              <a:ext cx="1403985" cy="546712"/>
              <a:chOff x="2576736" y="4979121"/>
              <a:chExt cx="2744702" cy="1068787"/>
            </a:xfrm>
          </p:grpSpPr>
          <p:grpSp>
            <p:nvGrpSpPr>
              <p:cNvPr id="74" name="Group 73"/>
              <p:cNvGrpSpPr/>
              <p:nvPr/>
            </p:nvGrpSpPr>
            <p:grpSpPr>
              <a:xfrm>
                <a:off x="2576736" y="4979121"/>
                <a:ext cx="1340717" cy="1068787"/>
                <a:chOff x="1647369" y="2054538"/>
                <a:chExt cx="1239488" cy="988090"/>
              </a:xfrm>
            </p:grpSpPr>
            <p:sp>
              <p:nvSpPr>
                <p:cNvPr id="7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75" name="Group 74"/>
              <p:cNvGrpSpPr/>
              <p:nvPr/>
            </p:nvGrpSpPr>
            <p:grpSpPr>
              <a:xfrm>
                <a:off x="3980721" y="4979121"/>
                <a:ext cx="1340717" cy="1068787"/>
                <a:chOff x="1647369" y="2054538"/>
                <a:chExt cx="1239488" cy="988090"/>
              </a:xfrm>
            </p:grpSpPr>
            <p:sp>
              <p:nvSpPr>
                <p:cNvPr id="7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8"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grpSp>
      <p:sp>
        <p:nvSpPr>
          <p:cNvPr id="65" name="TextBox 64"/>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Analysis Services 2016</a:t>
            </a:r>
          </a:p>
        </p:txBody>
      </p:sp>
      <p:grpSp>
        <p:nvGrpSpPr>
          <p:cNvPr id="67" name="Group 66"/>
          <p:cNvGrpSpPr/>
          <p:nvPr/>
        </p:nvGrpSpPr>
        <p:grpSpPr>
          <a:xfrm>
            <a:off x="6675437" y="3112795"/>
            <a:ext cx="362908" cy="384467"/>
            <a:chOff x="8431377" y="-766784"/>
            <a:chExt cx="457200" cy="457200"/>
          </a:xfrm>
          <a:solidFill>
            <a:srgbClr val="0072C6"/>
          </a:solidFill>
        </p:grpSpPr>
        <p:sp>
          <p:nvSpPr>
            <p:cNvPr id="6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6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1" name="Group 70"/>
          <p:cNvGrpSpPr/>
          <p:nvPr/>
        </p:nvGrpSpPr>
        <p:grpSpPr>
          <a:xfrm>
            <a:off x="6675437" y="3950995"/>
            <a:ext cx="362908" cy="384467"/>
            <a:chOff x="8431377" y="-766784"/>
            <a:chExt cx="457200" cy="457200"/>
          </a:xfrm>
          <a:solidFill>
            <a:srgbClr val="0072C6"/>
          </a:solidFill>
        </p:grpSpPr>
        <p:sp>
          <p:nvSpPr>
            <p:cNvPr id="7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3" name="Group 82"/>
          <p:cNvGrpSpPr/>
          <p:nvPr/>
        </p:nvGrpSpPr>
        <p:grpSpPr>
          <a:xfrm>
            <a:off x="6675437" y="4636795"/>
            <a:ext cx="362908" cy="384467"/>
            <a:chOff x="8431377" y="-766784"/>
            <a:chExt cx="457200" cy="457200"/>
          </a:xfrm>
          <a:solidFill>
            <a:srgbClr val="0072C6"/>
          </a:solidFill>
        </p:grpSpPr>
        <p:sp>
          <p:nvSpPr>
            <p:cNvPr id="8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6" name="Group 85"/>
          <p:cNvGrpSpPr/>
          <p:nvPr/>
        </p:nvGrpSpPr>
        <p:grpSpPr>
          <a:xfrm>
            <a:off x="6675437" y="5246395"/>
            <a:ext cx="362908" cy="384467"/>
            <a:chOff x="8431377" y="-766784"/>
            <a:chExt cx="457200" cy="457200"/>
          </a:xfrm>
          <a:solidFill>
            <a:srgbClr val="0072C6"/>
          </a:solidFill>
        </p:grpSpPr>
        <p:sp>
          <p:nvSpPr>
            <p:cNvPr id="8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107713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500"/>
                                        <p:tgtEl>
                                          <p:spTgt spid="70">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0">
                                            <p:txEl>
                                              <p:pRg st="2" end="2"/>
                                            </p:txEl>
                                          </p:spTgt>
                                        </p:tgtEl>
                                        <p:attrNameLst>
                                          <p:attrName>style.visibility</p:attrName>
                                        </p:attrNameLst>
                                      </p:cBhvr>
                                      <p:to>
                                        <p:strVal val="visible"/>
                                      </p:to>
                                    </p:set>
                                    <p:animEffect transition="in" filter="fade">
                                      <p:cBhvr>
                                        <p:cTn id="13" dur="500"/>
                                        <p:tgtEl>
                                          <p:spTgt spid="70">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70">
                                            <p:txEl>
                                              <p:pRg st="3" end="3"/>
                                            </p:txEl>
                                          </p:spTgt>
                                        </p:tgtEl>
                                        <p:attrNameLst>
                                          <p:attrName>style.visibility</p:attrName>
                                        </p:attrNameLst>
                                      </p:cBhvr>
                                      <p:to>
                                        <p:strVal val="visible"/>
                                      </p:to>
                                    </p:set>
                                    <p:animEffect transition="in" filter="fade">
                                      <p:cBhvr>
                                        <p:cTn id="16" dur="500"/>
                                        <p:tgtEl>
                                          <p:spTgt spid="70">
                                            <p:txEl>
                                              <p:pRg st="3" end="3"/>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63" presetClass="path" presetSubtype="0" accel="50000" decel="50000" fill="hold" nodeType="withEffect">
                                  <p:stCondLst>
                                    <p:cond delay="250"/>
                                  </p:stCondLst>
                                  <p:childTnLst>
                                    <p:animMotion origin="layout" path="M -0.03063 2.55107E-6 L -4.78172E-6 2.55107E-6 " pathEditMode="relative" rAng="0" ptsTypes="AA">
                                      <p:cBhvr>
                                        <p:cTn id="21" dur="500" fill="hold"/>
                                        <p:tgtEl>
                                          <p:spTgt spid="67"/>
                                        </p:tgtEl>
                                        <p:attrNameLst>
                                          <p:attrName>ppt_x</p:attrName>
                                          <p:attrName>ppt_y</p:attrName>
                                        </p:attrNameLst>
                                      </p:cBhvr>
                                      <p:rCtr x="1532" y="0"/>
                                    </p:animMotion>
                                  </p:childTnLst>
                                </p:cTn>
                              </p:par>
                              <p:par>
                                <p:cTn id="22" presetID="10" presetClass="entr" presetSubtype="0" fill="hold" nodeType="withEffect">
                                  <p:stCondLst>
                                    <p:cond delay="50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63" presetClass="path" presetSubtype="0" accel="50000" decel="50000" fill="hold" nodeType="withEffect">
                                  <p:stCondLst>
                                    <p:cond delay="500"/>
                                  </p:stCondLst>
                                  <p:childTnLst>
                                    <p:animMotion origin="layout" path="M -0.03063 -4.03541E-6 L -4.78172E-6 -4.03541E-6 " pathEditMode="relative" rAng="0" ptsTypes="AA">
                                      <p:cBhvr>
                                        <p:cTn id="26" dur="500" fill="hold"/>
                                        <p:tgtEl>
                                          <p:spTgt spid="71"/>
                                        </p:tgtEl>
                                        <p:attrNameLst>
                                          <p:attrName>ppt_x</p:attrName>
                                          <p:attrName>ppt_y</p:attrName>
                                        </p:attrNameLst>
                                      </p:cBhvr>
                                      <p:rCtr x="1532" y="0"/>
                                    </p:animMotion>
                                  </p:childTnLst>
                                </p:cTn>
                              </p:par>
                              <p:par>
                                <p:cTn id="27" presetID="10" presetClass="entr" presetSubtype="0" fill="hold" nodeType="withEffect">
                                  <p:stCondLst>
                                    <p:cond delay="75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63" presetClass="path" presetSubtype="0" accel="50000" decel="50000" fill="hold" nodeType="withEffect">
                                  <p:stCondLst>
                                    <p:cond delay="750"/>
                                  </p:stCondLst>
                                  <p:childTnLst>
                                    <p:animMotion origin="layout" path="M -0.03063 -2.15161E-6 L -4.78172E-6 -2.15161E-6 " pathEditMode="relative" rAng="0" ptsTypes="AA">
                                      <p:cBhvr>
                                        <p:cTn id="31" dur="500" fill="hold"/>
                                        <p:tgtEl>
                                          <p:spTgt spid="83"/>
                                        </p:tgtEl>
                                        <p:attrNameLst>
                                          <p:attrName>ppt_x</p:attrName>
                                          <p:attrName>ppt_y</p:attrName>
                                        </p:attrNameLst>
                                      </p:cBhvr>
                                      <p:rCtr x="1532" y="0"/>
                                    </p:animMotion>
                                  </p:childTnLst>
                                </p:cTn>
                              </p:par>
                              <p:par>
                                <p:cTn id="32" presetID="10" presetClass="entr" presetSubtype="0" fill="hold" nodeType="withEffect">
                                  <p:stCondLst>
                                    <p:cond delay="10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63" presetClass="path" presetSubtype="0" accel="50000" decel="50000" fill="hold" nodeType="withEffect">
                                  <p:stCondLst>
                                    <p:cond delay="1000"/>
                                  </p:stCondLst>
                                  <p:childTnLst>
                                    <p:animMotion origin="layout" path="M -0.03063 3.96732E-6 L -4.78172E-6 3.96732E-6 " pathEditMode="relative" rAng="0" ptsTypes="AA">
                                      <p:cBhvr>
                                        <p:cTn id="36" dur="500" fill="hold"/>
                                        <p:tgtEl>
                                          <p:spTgt spid="86"/>
                                        </p:tgtEl>
                                        <p:attrNameLst>
                                          <p:attrName>ppt_x</p:attrName>
                                          <p:attrName>ppt_y</p:attrName>
                                        </p:attrNameLst>
                                      </p:cBhvr>
                                      <p:rCtr x="1532" y="0"/>
                                    </p:animMotion>
                                  </p:childTnLst>
                                </p:cTn>
                              </p:par>
                              <p:par>
                                <p:cTn id="37" presetID="1" presetClass="entr" presetSubtype="0" fill="hold" nodeType="withEffect">
                                  <p:stCondLst>
                                    <p:cond delay="0"/>
                                  </p:stCondLst>
                                  <p:childTnLst>
                                    <p:set>
                                      <p:cBhvr>
                                        <p:cTn id="38" dur="1" fill="hold">
                                          <p:stCondLst>
                                            <p:cond delay="499"/>
                                          </p:stCondLst>
                                        </p:cTn>
                                        <p:tgtEl>
                                          <p:spTgt spid="5"/>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5"/>
                                        </p:tgtEl>
                                      </p:cBhvr>
                                      <p:by x="0" y="0"/>
                                    </p:animScale>
                                  </p:childTnLst>
                                </p:cTn>
                              </p:par>
                              <p:par>
                                <p:cTn id="41" presetID="22" presetClass="entr" presetSubtype="8" fill="hold" grpId="0" nodeType="withEffect">
                                  <p:stCondLst>
                                    <p:cond delay="5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 presetClass="entr" presetSubtype="0" fill="hold" grpId="0" nodeType="withEffect">
                                  <p:stCondLst>
                                    <p:cond delay="500"/>
                                  </p:stCondLst>
                                  <p:childTnLst>
                                    <p:set>
                                      <p:cBhvr>
                                        <p:cTn id="48" dur="1" fill="hold">
                                          <p:stCondLst>
                                            <p:cond delay="499"/>
                                          </p:stCondLst>
                                        </p:cTn>
                                        <p:tgtEl>
                                          <p:spTgt spid="66"/>
                                        </p:tgtEl>
                                        <p:attrNameLst>
                                          <p:attrName>style.visibility</p:attrName>
                                        </p:attrNameLst>
                                      </p:cBhvr>
                                      <p:to>
                                        <p:strVal val="visible"/>
                                      </p:to>
                                    </p:set>
                                  </p:childTnLst>
                                </p:cTn>
                              </p:par>
                              <p:par>
                                <p:cTn id="49" presetID="6" presetClass="emph" presetSubtype="0" accel="100000" autoRev="1" fill="hold" grpId="1" nodeType="withEffect">
                                  <p:stCondLst>
                                    <p:cond delay="500"/>
                                  </p:stCondLst>
                                  <p:childTnLst>
                                    <p:animScale>
                                      <p:cBhvr>
                                        <p:cTn id="50" dur="500" fill="hold"/>
                                        <p:tgtEl>
                                          <p:spTgt spid="66"/>
                                        </p:tgtEl>
                                      </p:cBhvr>
                                      <p:by x="0" y="0"/>
                                    </p:animScale>
                                  </p:childTnLst>
                                </p:cTn>
                              </p:par>
                              <p:par>
                                <p:cTn id="51" presetID="22" presetClass="entr" presetSubtype="2" fill="hold" grpId="0" nodeType="withEffect">
                                  <p:stCondLst>
                                    <p:cond delay="125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 presetClass="entr" presetSubtype="0" fill="hold" nodeType="withEffect">
                                  <p:stCondLst>
                                    <p:cond delay="1250"/>
                                  </p:stCondLst>
                                  <p:childTnLst>
                                    <p:set>
                                      <p:cBhvr>
                                        <p:cTn id="58" dur="1" fill="hold">
                                          <p:stCondLst>
                                            <p:cond delay="499"/>
                                          </p:stCondLst>
                                        </p:cTn>
                                        <p:tgtEl>
                                          <p:spTgt spid="6"/>
                                        </p:tgtEl>
                                        <p:attrNameLst>
                                          <p:attrName>style.visibility</p:attrName>
                                        </p:attrNameLst>
                                      </p:cBhvr>
                                      <p:to>
                                        <p:strVal val="visible"/>
                                      </p:to>
                                    </p:set>
                                  </p:childTnLst>
                                </p:cTn>
                              </p:par>
                              <p:par>
                                <p:cTn id="59" presetID="6" presetClass="emph" presetSubtype="0" accel="100000" autoRev="1" fill="hold" nodeType="withEffect">
                                  <p:stCondLst>
                                    <p:cond delay="1250"/>
                                  </p:stCondLst>
                                  <p:childTnLst>
                                    <p:animScale>
                                      <p:cBhvr>
                                        <p:cTn id="60" dur="500" fill="hold"/>
                                        <p:tgtEl>
                                          <p:spTgt spid="6"/>
                                        </p:tgtEl>
                                      </p:cBhvr>
                                      <p:by x="0" y="0"/>
                                    </p:animScale>
                                  </p:childTnLst>
                                </p:cTn>
                              </p:par>
                              <p:par>
                                <p:cTn id="61" presetID="22" presetClass="entr" presetSubtype="4" fill="hold" grpId="0" nodeType="withEffect">
                                  <p:stCondLst>
                                    <p:cond delay="175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 presetClass="entr" presetSubtype="0" fill="hold" nodeType="withEffect">
                                  <p:stCondLst>
                                    <p:cond delay="1750"/>
                                  </p:stCondLst>
                                  <p:childTnLst>
                                    <p:set>
                                      <p:cBhvr>
                                        <p:cTn id="68" dur="1" fill="hold">
                                          <p:stCondLst>
                                            <p:cond delay="499"/>
                                          </p:stCondLst>
                                        </p:cTn>
                                        <p:tgtEl>
                                          <p:spTgt spid="11"/>
                                        </p:tgtEl>
                                        <p:attrNameLst>
                                          <p:attrName>style.visibility</p:attrName>
                                        </p:attrNameLst>
                                      </p:cBhvr>
                                      <p:to>
                                        <p:strVal val="visible"/>
                                      </p:to>
                                    </p:set>
                                  </p:childTnLst>
                                </p:cTn>
                              </p:par>
                              <p:par>
                                <p:cTn id="69" presetID="6" presetClass="emph" presetSubtype="0" accel="100000" autoRev="1" fill="hold" nodeType="withEffect">
                                  <p:stCondLst>
                                    <p:cond delay="1750"/>
                                  </p:stCondLst>
                                  <p:childTnLst>
                                    <p:animScale>
                                      <p:cBhvr>
                                        <p:cTn id="70" dur="5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P spid="23" grpId="0" animBg="1"/>
      <p:bldP spid="27" grpId="0"/>
      <p:bldP spid="66" grpId="0" animBg="1"/>
      <p:bldP spid="66" grpId="1" animBg="1"/>
      <p:bldP spid="62" grpId="0"/>
      <p:bldP spid="63" grpId="0" animBg="1"/>
      <p:bldP spid="64"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ft Bracket 35"/>
          <p:cNvSpPr/>
          <p:nvPr/>
        </p:nvSpPr>
        <p:spPr>
          <a:xfrm>
            <a:off x="7722709"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400" dirty="0">
              <a:solidFill>
                <a:srgbClr val="000000"/>
              </a:solidFill>
            </a:endParaRPr>
          </a:p>
        </p:txBody>
      </p:sp>
      <p:sp>
        <p:nvSpPr>
          <p:cNvPr id="26" name="Title 2"/>
          <p:cNvSpPr txBox="1">
            <a:spLocks/>
          </p:cNvSpPr>
          <p:nvPr/>
        </p:nvSpPr>
        <p:spPr>
          <a:xfrm>
            <a:off x="7135294" y="3255879"/>
            <a:ext cx="1176286" cy="533400"/>
          </a:xfrm>
          <a:prstGeom prst="rect">
            <a:avLst/>
          </a:prstGeom>
          <a:solidFill>
            <a:schemeClr val="bg2"/>
          </a:solidFill>
        </p:spPr>
        <p:txBody>
          <a:bodyPr vert="horz" wrap="square" lIns="0" tIns="0" rIns="0" bIns="0"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lgn="ctr" defTabSz="932563" fontAlgn="auto">
              <a:lnSpc>
                <a:spcPct val="100000"/>
              </a:lnSpc>
              <a:spcAft>
                <a:spcPts val="0"/>
              </a:spcAft>
              <a:defRPr/>
            </a:pPr>
            <a:r>
              <a:rPr sz="2800" dirty="0">
                <a:solidFill>
                  <a:schemeClr val="accent4"/>
                </a:solidFill>
                <a:latin typeface="Segoe UI Semibold" panose="020B0702040204020203" pitchFamily="34" charset="0"/>
                <a:ea typeface="+mn-ea"/>
                <a:cs typeface="Segoe UI Semibold" panose="020B0702040204020203" pitchFamily="34" charset="0"/>
              </a:rPr>
              <a:t>How?</a:t>
            </a:r>
          </a:p>
        </p:txBody>
      </p:sp>
      <p:sp>
        <p:nvSpPr>
          <p:cNvPr id="6" name="blue_bg"/>
          <p:cNvSpPr/>
          <p:nvPr/>
        </p:nvSpPr>
        <p:spPr bwMode="auto">
          <a:xfrm>
            <a:off x="884" y="498"/>
            <a:ext cx="5918173" cy="7026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ln w="0"/>
              <a:solidFill>
                <a:srgbClr val="0072C6"/>
              </a:solidFill>
              <a:effectLst>
                <a:outerShdw blurRad="38100" dist="19050" dir="2700000" algn="tl" rotWithShape="0">
                  <a:srgbClr val="000000">
                    <a:alpha val="40000"/>
                  </a:srgbClr>
                </a:outerShdw>
              </a:effectLst>
              <a:latin typeface="Segoe UI Light"/>
              <a:ea typeface="Segoe UI" pitchFamily="34" charset="0"/>
              <a:cs typeface="Segoe UI" pitchFamily="34" charset="0"/>
            </a:endParaRPr>
          </a:p>
        </p:txBody>
      </p:sp>
      <p:sp>
        <p:nvSpPr>
          <p:cNvPr id="27" name="Rectangle 26"/>
          <p:cNvSpPr/>
          <p:nvPr/>
        </p:nvSpPr>
        <p:spPr bwMode="auto">
          <a:xfrm>
            <a:off x="283643" y="1438186"/>
            <a:ext cx="4114217" cy="4114217"/>
          </a:xfrm>
          <a:prstGeom prst="rect">
            <a:avLst/>
          </a:prstGeom>
          <a:noFill/>
        </p:spPr>
        <p:txBody>
          <a:bodyPr wrap="square" lIns="182854" tIns="137141" rtlCol="0">
            <a:noAutofit/>
          </a:bodyPr>
          <a:lstStyle/>
          <a:p>
            <a:pPr defTabSz="931684" fontAlgn="base">
              <a:lnSpc>
                <a:spcPts val="3060"/>
              </a:lnSpc>
              <a:spcBef>
                <a:spcPct val="0"/>
              </a:spcBef>
              <a:spcAft>
                <a:spcPct val="0"/>
              </a:spcAft>
            </a:pPr>
            <a:endParaRPr lang="en-US" sz="2800" dirty="0">
              <a:solidFill>
                <a:srgbClr val="FFFFFF"/>
              </a:solidFill>
              <a:latin typeface="Segoe UI Light"/>
              <a:ea typeface="MS PGothic" charset="0"/>
            </a:endParaRPr>
          </a:p>
        </p:txBody>
      </p:sp>
      <p:grpSp>
        <p:nvGrpSpPr>
          <p:cNvPr id="33" name="arrow"/>
          <p:cNvGrpSpPr/>
          <p:nvPr/>
        </p:nvGrpSpPr>
        <p:grpSpPr>
          <a:xfrm>
            <a:off x="5448981" y="3129740"/>
            <a:ext cx="845983" cy="849422"/>
            <a:chOff x="5476876" y="3667021"/>
            <a:chExt cx="568324" cy="570634"/>
          </a:xfrm>
        </p:grpSpPr>
        <p:sp>
          <p:nvSpPr>
            <p:cNvPr id="34" name="Oval 33"/>
            <p:cNvSpPr/>
            <p:nvPr/>
          </p:nvSpPr>
          <p:spPr bwMode="auto">
            <a:xfrm>
              <a:off x="5510261" y="3686477"/>
              <a:ext cx="534585" cy="534585"/>
            </a:xfrm>
            <a:prstGeom prst="ellipse">
              <a:avLst/>
            </a:prstGeom>
            <a:solidFill>
              <a:schemeClr val="bg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9"/>
            <p:cNvSpPr>
              <a:spLocks noEditPoints="1"/>
            </p:cNvSpPr>
            <p:nvPr/>
          </p:nvSpPr>
          <p:spPr bwMode="black">
            <a:xfrm>
              <a:off x="5476876" y="3667021"/>
              <a:ext cx="568324" cy="5706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grpSp>
      <p:sp>
        <p:nvSpPr>
          <p:cNvPr id="3" name="Title 2"/>
          <p:cNvSpPr>
            <a:spLocks noGrp="1"/>
          </p:cNvSpPr>
          <p:nvPr>
            <p:ph type="title"/>
          </p:nvPr>
        </p:nvSpPr>
        <p:spPr>
          <a:xfrm>
            <a:off x="884" y="914691"/>
            <a:ext cx="5918173" cy="917575"/>
          </a:xfrm>
        </p:spPr>
        <p:txBody>
          <a:bodyPr/>
          <a:lstStyle/>
          <a:p>
            <a:pPr algn="ctr"/>
            <a:r>
              <a:rPr lang="en-US" sz="4500" spc="0" dirty="0">
                <a:solidFill>
                  <a:schemeClr val="bg2"/>
                </a:solidFill>
                <a:cs typeface="+mn-cs"/>
              </a:rPr>
              <a:t>The opportunity is bigger than you </a:t>
            </a:r>
            <a:br>
              <a:rPr lang="en-US" sz="4500" spc="0" dirty="0">
                <a:solidFill>
                  <a:schemeClr val="bg2"/>
                </a:solidFill>
                <a:cs typeface="+mn-cs"/>
              </a:rPr>
            </a:br>
            <a:r>
              <a:rPr lang="en-US" sz="4500" spc="0" dirty="0">
                <a:solidFill>
                  <a:schemeClr val="bg2"/>
                </a:solidFill>
                <a:cs typeface="+mn-cs"/>
              </a:rPr>
              <a:t>may think </a:t>
            </a:r>
          </a:p>
        </p:txBody>
      </p:sp>
      <p:sp>
        <p:nvSpPr>
          <p:cNvPr id="22" name="TextBox 21"/>
          <p:cNvSpPr txBox="1"/>
          <p:nvPr/>
        </p:nvSpPr>
        <p:spPr>
          <a:xfrm>
            <a:off x="-13505" y="2665402"/>
            <a:ext cx="5932562" cy="1898660"/>
          </a:xfrm>
          <a:prstGeom prst="rect">
            <a:avLst/>
          </a:prstGeom>
          <a:noFill/>
        </p:spPr>
        <p:txBody>
          <a:bodyPr wrap="square">
            <a:spAutoFit/>
          </a:bodyPr>
          <a:lstStyle/>
          <a:p>
            <a:pPr algn="ctr" defTabSz="931684" fontAlgn="base">
              <a:spcBef>
                <a:spcPct val="0"/>
              </a:spcBef>
              <a:spcAft>
                <a:spcPct val="0"/>
              </a:spcAft>
              <a:defRPr/>
            </a:pPr>
            <a:r>
              <a:rPr lang="en-US" sz="11497" b="1" spc="-306" dirty="0">
                <a:solidFill>
                  <a:schemeClr val="bg2"/>
                </a:solidFill>
                <a:ea typeface="MS PGothic" panose="020B0600070205080204" pitchFamily="34" charset="-128"/>
                <a:cs typeface="Segoe UI" panose="020B0502040204020203" pitchFamily="34" charset="0"/>
              </a:rPr>
              <a:t>$1.6T</a:t>
            </a:r>
          </a:p>
        </p:txBody>
      </p:sp>
      <p:sp>
        <p:nvSpPr>
          <p:cNvPr id="28678" name="TextBox 22"/>
          <p:cNvSpPr txBox="1">
            <a:spLocks noChangeArrowheads="1"/>
          </p:cNvSpPr>
          <p:nvPr/>
        </p:nvSpPr>
        <p:spPr bwMode="auto">
          <a:xfrm>
            <a:off x="-13506" y="4511721"/>
            <a:ext cx="5932563" cy="1232072"/>
          </a:xfrm>
          <a:prstGeom prst="rect">
            <a:avLst/>
          </a:prstGeom>
          <a:noFill/>
          <a:ln>
            <a:noFill/>
          </a:ln>
          <a:extLst/>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ctr" defTabSz="931684" eaLnBrk="1" fontAlgn="base" hangingPunct="1">
              <a:lnSpc>
                <a:spcPts val="2879"/>
              </a:lnSpc>
              <a:spcBef>
                <a:spcPct val="0"/>
              </a:spcBef>
              <a:spcAft>
                <a:spcPct val="0"/>
              </a:spcAft>
            </a:pPr>
            <a:r>
              <a:rPr lang="en-US" sz="2800" dirty="0">
                <a:solidFill>
                  <a:schemeClr val="bg2"/>
                </a:solidFill>
                <a:latin typeface="Segoe UI Light"/>
                <a:ea typeface="MS PGothic" panose="020B0600070205080204" pitchFamily="34" charset="-128"/>
                <a:cs typeface="Segoe UI Light"/>
              </a:rPr>
              <a:t>data dividend available </a:t>
            </a:r>
            <a:br>
              <a:rPr lang="en-US" sz="2800" dirty="0">
                <a:solidFill>
                  <a:schemeClr val="bg2"/>
                </a:solidFill>
                <a:latin typeface="Segoe UI Light"/>
                <a:ea typeface="MS PGothic" panose="020B0600070205080204" pitchFamily="34" charset="-128"/>
                <a:cs typeface="Segoe UI Light"/>
              </a:rPr>
            </a:br>
            <a:r>
              <a:rPr lang="en-US" sz="2800" dirty="0">
                <a:solidFill>
                  <a:schemeClr val="bg2"/>
                </a:solidFill>
                <a:latin typeface="Segoe UI Light"/>
                <a:ea typeface="MS PGothic" panose="020B0600070205080204" pitchFamily="34" charset="-128"/>
                <a:cs typeface="Segoe UI Light"/>
              </a:rPr>
              <a:t>to businesses that embrace </a:t>
            </a:r>
            <a:br>
              <a:rPr lang="en-US" sz="2800" dirty="0">
                <a:solidFill>
                  <a:schemeClr val="bg2"/>
                </a:solidFill>
                <a:latin typeface="Segoe UI Light"/>
                <a:ea typeface="MS PGothic" panose="020B0600070205080204" pitchFamily="34" charset="-128"/>
                <a:cs typeface="Segoe UI Light"/>
              </a:rPr>
            </a:br>
            <a:r>
              <a:rPr lang="en-US" sz="2800" b="1" dirty="0">
                <a:solidFill>
                  <a:schemeClr val="bg2"/>
                </a:solidFill>
                <a:latin typeface="Segoe UI" panose="020B0502040204020203" pitchFamily="34" charset="0"/>
                <a:ea typeface="MS PGothic" panose="020B0600070205080204" pitchFamily="34" charset="-128"/>
                <a:cs typeface="Segoe UI" panose="020B0502040204020203" pitchFamily="34" charset="0"/>
              </a:rPr>
              <a:t>data </a:t>
            </a:r>
            <a:r>
              <a:rPr lang="en-US" sz="2800" dirty="0">
                <a:solidFill>
                  <a:schemeClr val="bg2"/>
                </a:solidFill>
                <a:latin typeface="Segoe UI Light"/>
                <a:ea typeface="MS PGothic" panose="020B0600070205080204" pitchFamily="34" charset="-128"/>
                <a:cs typeface="Segoe UI Light"/>
              </a:rPr>
              <a:t>over the next four years</a:t>
            </a:r>
          </a:p>
        </p:txBody>
      </p:sp>
      <p:grpSp>
        <p:nvGrpSpPr>
          <p:cNvPr id="11" name="Group 10"/>
          <p:cNvGrpSpPr/>
          <p:nvPr/>
        </p:nvGrpSpPr>
        <p:grpSpPr>
          <a:xfrm>
            <a:off x="10790237" y="3014497"/>
            <a:ext cx="1161156" cy="1016165"/>
            <a:chOff x="11082348" y="2975783"/>
            <a:chExt cx="1161321" cy="1016309"/>
          </a:xfrm>
        </p:grpSpPr>
        <p:sp>
          <p:nvSpPr>
            <p:cNvPr id="17" name="TextBox 16"/>
            <p:cNvSpPr txBox="1"/>
            <p:nvPr/>
          </p:nvSpPr>
          <p:spPr>
            <a:xfrm>
              <a:off x="11082348" y="3646226"/>
              <a:ext cx="1161321" cy="345866"/>
            </a:xfrm>
            <a:prstGeom prst="rect">
              <a:avLst/>
            </a:prstGeom>
            <a:noFill/>
          </p:spPr>
          <p:txBody>
            <a:bodyPr wrap="square" lIns="0" tIns="0" rIns="0" bIns="0" anchor="ctr">
              <a:spAutoFit/>
            </a:bodyPr>
            <a:lstStyle/>
            <a:p>
              <a:pPr algn="ctr" defTabSz="932509">
                <a:lnSpc>
                  <a:spcPct val="90000"/>
                </a:lnSpc>
                <a:spcAft>
                  <a:spcPts val="1199"/>
                </a:spcAft>
                <a:defRPr/>
              </a:pPr>
              <a:r>
                <a:rPr lang="en-US" sz="2448" dirty="0">
                  <a:latin typeface="Segoe UI Semibold" panose="020B0702040204020203" pitchFamily="34" charset="0"/>
                  <a:cs typeface="Segoe UI Semibold" panose="020B0702040204020203" pitchFamily="34" charset="0"/>
                </a:rPr>
                <a:t>Speed</a:t>
              </a:r>
            </a:p>
          </p:txBody>
        </p:sp>
        <p:grpSp>
          <p:nvGrpSpPr>
            <p:cNvPr id="10" name="Group 9"/>
            <p:cNvGrpSpPr/>
            <p:nvPr/>
          </p:nvGrpSpPr>
          <p:grpSpPr>
            <a:xfrm>
              <a:off x="11317634" y="2975783"/>
              <a:ext cx="626118" cy="624077"/>
              <a:chOff x="11317634" y="2880533"/>
              <a:chExt cx="626118" cy="624077"/>
            </a:xfrm>
          </p:grpSpPr>
          <p:sp>
            <p:nvSpPr>
              <p:cNvPr id="24" name="Oval 23"/>
              <p:cNvSpPr>
                <a:spLocks noChangeAspect="1"/>
              </p:cNvSpPr>
              <p:nvPr/>
            </p:nvSpPr>
            <p:spPr bwMode="auto">
              <a:xfrm>
                <a:off x="11321960" y="2882820"/>
                <a:ext cx="621792" cy="62179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defTabSz="931684" fontAlgn="base">
                  <a:spcBef>
                    <a:spcPct val="0"/>
                  </a:spcBef>
                  <a:spcAft>
                    <a:spcPct val="0"/>
                  </a:spcAft>
                </a:pPr>
                <a:endParaRPr lang="en-US" b="1" dirty="0">
                  <a:solidFill>
                    <a:schemeClr val="tx1"/>
                  </a:solidFill>
                </a:endParaRPr>
              </a:p>
            </p:txBody>
          </p:sp>
          <p:sp>
            <p:nvSpPr>
              <p:cNvPr id="25" name="TextBox 24"/>
              <p:cNvSpPr txBox="1"/>
              <p:nvPr/>
            </p:nvSpPr>
            <p:spPr>
              <a:xfrm>
                <a:off x="11317634" y="2880533"/>
                <a:ext cx="621792" cy="621789"/>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931684" fontAlgn="base">
                  <a:spcBef>
                    <a:spcPct val="0"/>
                  </a:spcBef>
                </a:pPr>
                <a:r>
                  <a:rPr lang="en-US" sz="3999" dirty="0">
                    <a:solidFill>
                      <a:schemeClr val="bg2"/>
                    </a:solidFill>
                    <a:ea typeface="MS PGothic" charset="0"/>
                  </a:rPr>
                  <a:t>@</a:t>
                </a:r>
              </a:p>
            </p:txBody>
          </p:sp>
        </p:grpSp>
      </p:grpSp>
      <p:sp>
        <p:nvSpPr>
          <p:cNvPr id="13" name="Rectangle 12"/>
          <p:cNvSpPr/>
          <p:nvPr/>
        </p:nvSpPr>
        <p:spPr>
          <a:xfrm>
            <a:off x="8314586" y="4414586"/>
            <a:ext cx="1823965" cy="1828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More people</a:t>
            </a:r>
          </a:p>
        </p:txBody>
      </p:sp>
      <p:sp>
        <p:nvSpPr>
          <p:cNvPr id="16" name="Rectangle 15"/>
          <p:cNvSpPr/>
          <p:nvPr/>
        </p:nvSpPr>
        <p:spPr>
          <a:xfrm>
            <a:off x="8314587" y="772820"/>
            <a:ext cx="1823964" cy="18239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Diverse data</a:t>
            </a:r>
          </a:p>
        </p:txBody>
      </p:sp>
      <p:sp>
        <p:nvSpPr>
          <p:cNvPr id="37" name="Left Bracket 36"/>
          <p:cNvSpPr/>
          <p:nvPr/>
        </p:nvSpPr>
        <p:spPr>
          <a:xfrm flipH="1">
            <a:off x="10417323"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000" dirty="0">
              <a:solidFill>
                <a:schemeClr val="bg2"/>
              </a:solidFill>
            </a:endParaRPr>
          </a:p>
        </p:txBody>
      </p:sp>
      <p:sp>
        <p:nvSpPr>
          <p:cNvPr id="28" name="TextBox 40"/>
          <p:cNvSpPr txBox="1">
            <a:spLocks noChangeArrowheads="1"/>
          </p:cNvSpPr>
          <p:nvPr/>
        </p:nvSpPr>
        <p:spPr bwMode="auto">
          <a:xfrm>
            <a:off x="8229315" y="6532132"/>
            <a:ext cx="4206279" cy="4618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931684" eaLnBrk="1" fontAlgn="base" hangingPunct="1">
              <a:lnSpc>
                <a:spcPct val="90000"/>
              </a:lnSpc>
              <a:spcBef>
                <a:spcPct val="0"/>
              </a:spcBef>
              <a:spcAft>
                <a:spcPts val="600"/>
              </a:spcAft>
            </a:pPr>
            <a:r>
              <a:rPr lang="en-US" sz="1199" dirty="0"/>
              <a:t>Data source: Microsoft and IDC, April 2014</a:t>
            </a:r>
          </a:p>
        </p:txBody>
      </p:sp>
      <p:sp>
        <p:nvSpPr>
          <p:cNvPr id="15" name="NewAnalytics"/>
          <p:cNvSpPr/>
          <p:nvPr/>
        </p:nvSpPr>
        <p:spPr>
          <a:xfrm>
            <a:off x="8314587" y="2590623"/>
            <a:ext cx="1823964" cy="18239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New analytics</a:t>
            </a:r>
          </a:p>
        </p:txBody>
      </p:sp>
      <p:grpSp>
        <p:nvGrpSpPr>
          <p:cNvPr id="5" name="Group 4"/>
          <p:cNvGrpSpPr/>
          <p:nvPr/>
        </p:nvGrpSpPr>
        <p:grpSpPr>
          <a:xfrm>
            <a:off x="8917830" y="2280128"/>
            <a:ext cx="642816" cy="642814"/>
            <a:chOff x="8917830" y="2280128"/>
            <a:chExt cx="642816" cy="642814"/>
          </a:xfrm>
        </p:grpSpPr>
        <p:sp>
          <p:nvSpPr>
            <p:cNvPr id="30" name="Oval 29"/>
            <p:cNvSpPr/>
            <p:nvPr/>
          </p:nvSpPr>
          <p:spPr bwMode="auto">
            <a:xfrm>
              <a:off x="8917830" y="2280128"/>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20" name="Freeform 93"/>
            <p:cNvSpPr>
              <a:spLocks/>
            </p:cNvSpPr>
            <p:nvPr/>
          </p:nvSpPr>
          <p:spPr bwMode="black">
            <a:xfrm rot="5400000">
              <a:off x="9052200" y="2417591"/>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grpSp>
        <p:nvGrpSpPr>
          <p:cNvPr id="7" name="Group 6"/>
          <p:cNvGrpSpPr/>
          <p:nvPr/>
        </p:nvGrpSpPr>
        <p:grpSpPr>
          <a:xfrm>
            <a:off x="8917830" y="4104092"/>
            <a:ext cx="642816" cy="642814"/>
            <a:chOff x="8917830" y="4104092"/>
            <a:chExt cx="642816" cy="642814"/>
          </a:xfrm>
        </p:grpSpPr>
        <p:sp>
          <p:nvSpPr>
            <p:cNvPr id="31" name="Oval 30"/>
            <p:cNvSpPr/>
            <p:nvPr/>
          </p:nvSpPr>
          <p:spPr bwMode="auto">
            <a:xfrm>
              <a:off x="8917830" y="4104092"/>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32" name="Freeform 93"/>
            <p:cNvSpPr>
              <a:spLocks/>
            </p:cNvSpPr>
            <p:nvPr/>
          </p:nvSpPr>
          <p:spPr bwMode="black">
            <a:xfrm rot="5400000">
              <a:off x="9052200" y="4241553"/>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spTree>
    <p:extLst>
      <p:ext uri="{BB962C8B-B14F-4D97-AF65-F5344CB8AC3E}">
        <p14:creationId xmlns:p14="http://schemas.microsoft.com/office/powerpoint/2010/main" val="1653114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63" presetClass="path" presetSubtype="0" decel="100000" fill="hold" nodeType="withEffect">
                                  <p:stCondLst>
                                    <p:cond delay="0"/>
                                  </p:stCondLst>
                                  <p:childTnLst>
                                    <p:animMotion origin="layout" path="M -0.02718 -6.7635E-7 L -2.04238E-6 -6.7635E-7 " pathEditMode="relative" rAng="0" ptsTypes="AA">
                                      <p:cBhvr>
                                        <p:cTn id="9" dur="500" fill="hold"/>
                                        <p:tgtEl>
                                          <p:spTgt spid="33"/>
                                        </p:tgtEl>
                                        <p:attrNameLst>
                                          <p:attrName>ppt_x</p:attrName>
                                          <p:attrName>ppt_y</p:attrName>
                                        </p:attrNameLst>
                                      </p:cBhvr>
                                      <p:rCtr x="1557" y="0"/>
                                    </p:animMotion>
                                  </p:childTnLst>
                                </p:cTn>
                              </p:par>
                              <p:par>
                                <p:cTn id="10" presetID="2" presetClass="entr" presetSubtype="8" decel="10000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0-#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16" presetClass="entr" presetSubtype="42"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barn(outHorizontal)">
                                      <p:cBhvr>
                                        <p:cTn id="16" dur="500"/>
                                        <p:tgtEl>
                                          <p:spTgt spid="3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par>
                                <p:cTn id="27" presetID="1" presetClass="entr"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64" presetClass="path" presetSubtype="0" decel="100000" fill="hold" grpId="0" nodeType="withEffect">
                                  <p:stCondLst>
                                    <p:cond delay="0"/>
                                  </p:stCondLst>
                                  <p:childTnLst>
                                    <p:animMotion origin="layout" path="M -4.30687E-6 0.26736 L -4.30687E-6 2.01089E-6 " pathEditMode="relative" rAng="0" ptsTypes="AA">
                                      <p:cBhvr>
                                        <p:cTn id="32" dur="500" fill="hold"/>
                                        <p:tgtEl>
                                          <p:spTgt spid="16"/>
                                        </p:tgtEl>
                                        <p:attrNameLst>
                                          <p:attrName>ppt_x</p:attrName>
                                          <p:attrName>ppt_y</p:attrName>
                                        </p:attrNameLst>
                                      </p:cBhvr>
                                      <p:rCtr x="0" y="-13368"/>
                                    </p:animMotion>
                                  </p:childTnLst>
                                </p:cTn>
                              </p:par>
                              <p:par>
                                <p:cTn id="33" presetID="64" presetClass="path" presetSubtype="0" accel="18000" decel="82000" fill="hold" grpId="0" nodeType="withEffect">
                                  <p:stCondLst>
                                    <p:cond delay="0"/>
                                  </p:stCondLst>
                                  <p:childTnLst>
                                    <p:animMotion origin="layout" path="M -4.30687E-6 -0.25783 L -4.30687E-6 4.43032E-6 " pathEditMode="relative" rAng="0" ptsTypes="AA">
                                      <p:cBhvr>
                                        <p:cTn id="34" dur="500" fill="hold"/>
                                        <p:tgtEl>
                                          <p:spTgt spid="13"/>
                                        </p:tgtEl>
                                        <p:attrNameLst>
                                          <p:attrName>ppt_x</p:attrName>
                                          <p:attrName>ppt_y</p:attrName>
                                        </p:attrNameLst>
                                      </p:cBhvr>
                                      <p:rCtr x="0" y="12892"/>
                                    </p:animMotion>
                                  </p:childTnLst>
                                </p:cTn>
                              </p:par>
                              <p:par>
                                <p:cTn id="35" presetID="16" presetClass="entr" presetSubtype="26" fill="hold" grpId="0"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barn(inHorizontal)">
                                      <p:cBhvr>
                                        <p:cTn id="37" dur="500"/>
                                        <p:tgtEl>
                                          <p:spTgt spid="37"/>
                                        </p:tgtEl>
                                      </p:cBhvr>
                                    </p:animEffect>
                                  </p:childTnLst>
                                </p:cTn>
                              </p:par>
                              <p:par>
                                <p:cTn id="38" presetID="10" presetClass="entr" presetSubtype="0"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childTnLst>
                                </p:cTn>
                              </p:par>
                              <p:par>
                                <p:cTn id="41" presetID="42" presetClass="path" presetSubtype="0" decel="100000" fill="hold" nodeType="withEffect">
                                  <p:stCondLst>
                                    <p:cond delay="500"/>
                                  </p:stCondLst>
                                  <p:childTnLst>
                                    <p:animMotion origin="layout" path="M -0.05055 -0.00363 L -0.00051 -0.00476 " pathEditMode="relative" rAng="0" ptsTypes="AA">
                                      <p:cBhvr>
                                        <p:cTn id="42" dur="500" fill="hold"/>
                                        <p:tgtEl>
                                          <p:spTgt spid="11"/>
                                        </p:tgtEl>
                                        <p:attrNameLst>
                                          <p:attrName>ppt_x</p:attrName>
                                          <p:attrName>ppt_y</p:attrName>
                                        </p:attrNameLst>
                                      </p:cBhvr>
                                      <p:rCtr x="2502" y="-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6" grpId="0" animBg="1"/>
      <p:bldP spid="13" grpId="0" animBg="1"/>
      <p:bldP spid="13" grpId="1" animBg="1"/>
      <p:bldP spid="16" grpId="0" animBg="1"/>
      <p:bldP spid="16" grpId="1" animBg="1"/>
      <p:bldP spid="37"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6147"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39" name="Rectangle 38"/>
          <p:cNvSpPr/>
          <p:nvPr/>
        </p:nvSpPr>
        <p:spPr bwMode="auto">
          <a:xfrm>
            <a:off x="6680586" y="2670465"/>
            <a:ext cx="4609597" cy="25031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694" rIns="0" bIns="45694"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Paginated reports</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Design beautiful documents using updated tools and new features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Mobile reports</a:t>
            </a:r>
            <a:br>
              <a:rPr lang="en-US" sz="2800"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Create responsive, interactive reports optimized for mobile devices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New web portal </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Consume both types of reports in one web portal using modern browsers</a:t>
            </a:r>
          </a:p>
        </p:txBody>
      </p:sp>
      <p:pic>
        <p:nvPicPr>
          <p:cNvPr id="16" name="Picture 15"/>
          <p:cNvPicPr>
            <a:picLocks noChangeAspect="1"/>
          </p:cNvPicPr>
          <p:nvPr/>
        </p:nvPicPr>
        <p:blipFill>
          <a:blip r:embed="rId7"/>
          <a:stretch>
            <a:fillRect/>
          </a:stretch>
        </p:blipFill>
        <p:spPr>
          <a:xfrm>
            <a:off x="488369" y="2335114"/>
            <a:ext cx="5667415" cy="4101506"/>
          </a:xfrm>
          <a:prstGeom prst="rect">
            <a:avLst/>
          </a:prstGeom>
        </p:spPr>
      </p:pic>
      <p:sp>
        <p:nvSpPr>
          <p:cNvPr id="10" name="TextBox 9"/>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Reporting Services 2016</a:t>
            </a:r>
          </a:p>
        </p:txBody>
      </p:sp>
      <p:sp>
        <p:nvSpPr>
          <p:cNvPr id="11" name="Title 3"/>
          <p:cNvSpPr txBox="1">
            <a:spLocks/>
          </p:cNvSpPr>
          <p:nvPr/>
        </p:nvSpPr>
        <p:spPr>
          <a:xfrm>
            <a:off x="300935" y="1055231"/>
            <a:ext cx="118874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000" spc="0" dirty="0">
                <a:solidFill>
                  <a:schemeClr val="tx1"/>
                </a:solidFill>
                <a:latin typeface="Segoe UI Semibold" panose="020B0702040204020203" pitchFamily="34" charset="0"/>
                <a:cs typeface="Segoe UI Semibold" panose="020B0702040204020203" pitchFamily="34" charset="0"/>
              </a:rPr>
              <a:t>On-premises solution for deploying and managing reports</a:t>
            </a:r>
          </a:p>
        </p:txBody>
      </p:sp>
      <p:grpSp>
        <p:nvGrpSpPr>
          <p:cNvPr id="12" name="Group 11"/>
          <p:cNvGrpSpPr/>
          <p:nvPr/>
        </p:nvGrpSpPr>
        <p:grpSpPr>
          <a:xfrm>
            <a:off x="6675437" y="2831304"/>
            <a:ext cx="384467" cy="384467"/>
            <a:chOff x="8431377" y="-766784"/>
            <a:chExt cx="457200" cy="457200"/>
          </a:xfrm>
          <a:solidFill>
            <a:srgbClr val="0072C6"/>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5" name="Group 14"/>
          <p:cNvGrpSpPr/>
          <p:nvPr/>
        </p:nvGrpSpPr>
        <p:grpSpPr>
          <a:xfrm>
            <a:off x="6675437" y="3695385"/>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9" name="Group 18"/>
          <p:cNvGrpSpPr/>
          <p:nvPr/>
        </p:nvGrpSpPr>
        <p:grpSpPr>
          <a:xfrm>
            <a:off x="6675437" y="4559466"/>
            <a:ext cx="384467" cy="384467"/>
            <a:chOff x="8431377" y="-766784"/>
            <a:chExt cx="457200" cy="457200"/>
          </a:xfrm>
          <a:solidFill>
            <a:srgbClr val="0072C6"/>
          </a:solidFill>
        </p:grpSpPr>
        <p:sp>
          <p:nvSpPr>
            <p:cNvPr id="2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2593546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9">
                                            <p:txEl>
                                              <p:pRg st="1" end="1"/>
                                            </p:txEl>
                                          </p:spTgt>
                                        </p:tgtEl>
                                        <p:attrNameLst>
                                          <p:attrName>style.visibility</p:attrName>
                                        </p:attrNameLst>
                                      </p:cBhvr>
                                      <p:to>
                                        <p:strVal val="visible"/>
                                      </p:to>
                                    </p:set>
                                    <p:animEffect transition="in" filter="fade">
                                      <p:cBhvr>
                                        <p:cTn id="13" dur="500"/>
                                        <p:tgtEl>
                                          <p:spTgt spid="39">
                                            <p:txEl>
                                              <p:pRg st="1" end="1"/>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9">
                                            <p:txEl>
                                              <p:pRg st="2" end="2"/>
                                            </p:txEl>
                                          </p:spTgt>
                                        </p:tgtEl>
                                        <p:attrNameLst>
                                          <p:attrName>style.visibility</p:attrName>
                                        </p:attrNameLst>
                                      </p:cBhvr>
                                      <p:to>
                                        <p:strVal val="visible"/>
                                      </p:to>
                                    </p:set>
                                    <p:animEffect transition="in" filter="fade">
                                      <p:cBhvr>
                                        <p:cTn id="16" dur="500"/>
                                        <p:tgtEl>
                                          <p:spTgt spid="39">
                                            <p:txEl>
                                              <p:pRg st="2" end="2"/>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63" presetClass="path" presetSubtype="0" accel="50000" decel="50000" fill="hold" nodeType="withEffect">
                                  <p:stCondLst>
                                    <p:cond delay="500"/>
                                  </p:stCondLst>
                                  <p:childTnLst>
                                    <p:animMotion origin="layout" path="M -0.03064 2.00635E-6 L 1.6773E-6 2.00635E-6 " pathEditMode="relative" rAng="0" ptsTypes="AA">
                                      <p:cBhvr>
                                        <p:cTn id="21" dur="500" fill="hold"/>
                                        <p:tgtEl>
                                          <p:spTgt spid="12"/>
                                        </p:tgtEl>
                                        <p:attrNameLst>
                                          <p:attrName>ppt_x</p:attrName>
                                          <p:attrName>ppt_y</p:attrName>
                                        </p:attrNameLst>
                                      </p:cBhvr>
                                      <p:rCtr x="1532" y="0"/>
                                    </p:animMotion>
                                  </p:childTnLst>
                                </p:cTn>
                              </p:par>
                              <p:par>
                                <p:cTn id="22" presetID="10"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3" presetClass="path" presetSubtype="0" accel="50000" decel="50000" fill="hold" nodeType="withEffect">
                                  <p:stCondLst>
                                    <p:cond delay="750"/>
                                  </p:stCondLst>
                                  <p:childTnLst>
                                    <p:animMotion origin="layout" path="M -0.03064 -2.95506E-6 L 1.6773E-6 -2.95506E-6 " pathEditMode="relative" rAng="0" ptsTypes="AA">
                                      <p:cBhvr>
                                        <p:cTn id="26" dur="500" fill="hold"/>
                                        <p:tgtEl>
                                          <p:spTgt spid="15"/>
                                        </p:tgtEl>
                                        <p:attrNameLst>
                                          <p:attrName>ppt_x</p:attrName>
                                          <p:attrName>ppt_y</p:attrName>
                                        </p:attrNameLst>
                                      </p:cBhvr>
                                      <p:rCtr x="1532" y="0"/>
                                    </p:animMotion>
                                  </p:childTnLst>
                                </p:cTn>
                              </p:par>
                              <p:par>
                                <p:cTn id="27" presetID="10" presetClass="entr" presetSubtype="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63" presetClass="path" presetSubtype="0" accel="50000" decel="50000" fill="hold" nodeType="withEffect">
                                  <p:stCondLst>
                                    <p:cond delay="1000"/>
                                  </p:stCondLst>
                                  <p:childTnLst>
                                    <p:animMotion origin="layout" path="M -0.03064 -9.53246E-7 L 1.6773E-6 -9.53246E-7 " pathEditMode="relative" rAng="0" ptsTypes="AA">
                                      <p:cBhvr>
                                        <p:cTn id="31" dur="500" fill="hold"/>
                                        <p:tgtEl>
                                          <p:spTgt spid="1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3"/>
          <p:cNvSpPr txBox="1">
            <a:spLocks/>
          </p:cNvSpPr>
          <p:nvPr/>
        </p:nvSpPr>
        <p:spPr>
          <a:xfrm>
            <a:off x="251816" y="94612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2000" spc="0" dirty="0">
                <a:solidFill>
                  <a:schemeClr val="tx1"/>
                </a:solidFill>
                <a:latin typeface="Segoe UI Semibold" panose="020B0702040204020203" pitchFamily="34" charset="0"/>
                <a:cs typeface="Segoe UI Semibold" panose="020B0702040204020203" pitchFamily="34" charset="0"/>
              </a:rPr>
              <a:t>Get more from existing Reporting Services investments</a:t>
            </a:r>
          </a:p>
        </p:txBody>
      </p:sp>
      <p:sp>
        <p:nvSpPr>
          <p:cNvPr id="6" name="Rectangle 5"/>
          <p:cNvSpPr/>
          <p:nvPr/>
        </p:nvSpPr>
        <p:spPr bwMode="auto">
          <a:xfrm>
            <a:off x="6697582" y="2644138"/>
            <a:ext cx="5442112" cy="2631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00" rIns="0" bIns="45700" numCol="1" spcCol="0" rtlCol="0" fromWordArt="0" anchor="t" anchorCtr="0" forceAA="0" compatLnSpc="1">
            <a:prstTxWarp prst="textNoShape">
              <a:avLst/>
            </a:prstTxWarp>
            <a:spAutoFit/>
          </a:bodyPr>
          <a:lstStyle/>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Monitor the most important metrics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 trends in one place</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Pin charts, gauges, maps, and images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as tiles to Power BI dashboards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Drill through to source reports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Refresh tiles on a schedule</a:t>
            </a:r>
          </a:p>
        </p:txBody>
      </p:sp>
      <p:sp>
        <p:nvSpPr>
          <p:cNvPr id="24" name="Rectangle 23"/>
          <p:cNvSpPr/>
          <p:nvPr/>
        </p:nvSpPr>
        <p:spPr bwMode="auto">
          <a:xfrm>
            <a:off x="5102006" y="5329485"/>
            <a:ext cx="1132922" cy="670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t="468"/>
          <a:stretch/>
        </p:blipFill>
        <p:spPr>
          <a:xfrm>
            <a:off x="274638" y="2099898"/>
            <a:ext cx="5017369" cy="2674373"/>
          </a:xfrm>
          <a:prstGeom prst="rect">
            <a:avLst/>
          </a:prstGeom>
        </p:spPr>
      </p:pic>
      <p:sp>
        <p:nvSpPr>
          <p:cNvPr id="43" name="Rectangle 42"/>
          <p:cNvSpPr/>
          <p:nvPr/>
        </p:nvSpPr>
        <p:spPr bwMode="auto">
          <a:xfrm>
            <a:off x="739877" y="3192463"/>
            <a:ext cx="2315431" cy="822960"/>
          </a:xfrm>
          <a:prstGeom prst="rect">
            <a:avLst/>
          </a:prstGeom>
          <a:noFill/>
          <a:ln w="476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p:cNvPicPr>
            <a:picLocks noChangeAspect="1"/>
          </p:cNvPicPr>
          <p:nvPr/>
        </p:nvPicPr>
        <p:blipFill rotWithShape="1">
          <a:blip r:embed="rId4"/>
          <a:srcRect r="671" b="12862"/>
          <a:stretch/>
        </p:blipFill>
        <p:spPr>
          <a:xfrm>
            <a:off x="1555930" y="4130655"/>
            <a:ext cx="4754598" cy="2562788"/>
          </a:xfrm>
          <a:prstGeom prst="rect">
            <a:avLst/>
          </a:prstGeom>
        </p:spPr>
      </p:pic>
      <p:sp>
        <p:nvSpPr>
          <p:cNvPr id="8" name="TextBox 7"/>
          <p:cNvSpPr txBox="1"/>
          <p:nvPr/>
        </p:nvSpPr>
        <p:spPr>
          <a:xfrm>
            <a:off x="4818885" y="2881475"/>
            <a:ext cx="1246951" cy="493776"/>
          </a:xfrm>
          <a:prstGeom prst="rect">
            <a:avLst/>
          </a:prstGeom>
          <a:solidFill>
            <a:schemeClr val="accent1"/>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Power BI</a:t>
            </a:r>
          </a:p>
        </p:txBody>
      </p:sp>
      <p:sp>
        <p:nvSpPr>
          <p:cNvPr id="44" name="TextBox 43"/>
          <p:cNvSpPr txBox="1"/>
          <p:nvPr/>
        </p:nvSpPr>
        <p:spPr>
          <a:xfrm>
            <a:off x="122237" y="5752248"/>
            <a:ext cx="1965447" cy="495248"/>
          </a:xfrm>
          <a:prstGeom prst="rect">
            <a:avLst/>
          </a:prstGeom>
          <a:solidFill>
            <a:schemeClr val="accent3"/>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Reporting Services</a:t>
            </a:r>
          </a:p>
        </p:txBody>
      </p:sp>
      <p:grpSp>
        <p:nvGrpSpPr>
          <p:cNvPr id="29" name="Group 28"/>
          <p:cNvGrpSpPr/>
          <p:nvPr/>
        </p:nvGrpSpPr>
        <p:grpSpPr>
          <a:xfrm>
            <a:off x="6675437" y="2813426"/>
            <a:ext cx="384467" cy="384467"/>
            <a:chOff x="8431377" y="-766784"/>
            <a:chExt cx="457200" cy="457200"/>
          </a:xfrm>
          <a:solidFill>
            <a:srgbClr val="0072C6"/>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6" name="Group 45"/>
          <p:cNvGrpSpPr/>
          <p:nvPr/>
        </p:nvGrpSpPr>
        <p:grpSpPr>
          <a:xfrm>
            <a:off x="6675437" y="3646195"/>
            <a:ext cx="384467" cy="384467"/>
            <a:chOff x="8431377" y="-766784"/>
            <a:chExt cx="457200" cy="457200"/>
          </a:xfrm>
          <a:solidFill>
            <a:srgbClr val="0072C6"/>
          </a:solidFill>
        </p:grpSpPr>
        <p:sp>
          <p:nvSpPr>
            <p:cNvPr id="4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9" name="Group 48"/>
          <p:cNvGrpSpPr/>
          <p:nvPr/>
        </p:nvGrpSpPr>
        <p:grpSpPr>
          <a:xfrm>
            <a:off x="6675437" y="4335462"/>
            <a:ext cx="384467" cy="384467"/>
            <a:chOff x="8431377" y="-766784"/>
            <a:chExt cx="457200" cy="457200"/>
          </a:xfrm>
          <a:solidFill>
            <a:srgbClr val="0072C6"/>
          </a:solidFill>
        </p:grpSpPr>
        <p:sp>
          <p:nvSpPr>
            <p:cNvPr id="5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52" name="Group 51"/>
          <p:cNvGrpSpPr/>
          <p:nvPr/>
        </p:nvGrpSpPr>
        <p:grpSpPr>
          <a:xfrm>
            <a:off x="6675437" y="4865395"/>
            <a:ext cx="384467" cy="384467"/>
            <a:chOff x="8431377" y="-766784"/>
            <a:chExt cx="457200" cy="457200"/>
          </a:xfrm>
          <a:solidFill>
            <a:srgbClr val="0072C6"/>
          </a:solidFill>
        </p:grpSpPr>
        <p:sp>
          <p:nvSpPr>
            <p:cNvPr id="5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56" name="TextBox 55"/>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Pin report items to Power BI dashboards</a:t>
            </a:r>
          </a:p>
        </p:txBody>
      </p:sp>
    </p:spTree>
    <p:extLst>
      <p:ext uri="{BB962C8B-B14F-4D97-AF65-F5344CB8AC3E}">
        <p14:creationId xmlns:p14="http://schemas.microsoft.com/office/powerpoint/2010/main" val="85685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 presetClass="entr" presetSubtype="0" fill="hold" grpId="0" nodeType="withEffect">
                                  <p:stCondLst>
                                    <p:cond delay="250"/>
                                  </p:stCondLst>
                                  <p:childTnLst>
                                    <p:set>
                                      <p:cBhvr>
                                        <p:cTn id="12" dur="1" fill="hold">
                                          <p:stCondLst>
                                            <p:cond delay="499"/>
                                          </p:stCondLst>
                                        </p:cTn>
                                        <p:tgtEl>
                                          <p:spTgt spid="8"/>
                                        </p:tgtEl>
                                        <p:attrNameLst>
                                          <p:attrName>style.visibility</p:attrName>
                                        </p:attrNameLst>
                                      </p:cBhvr>
                                      <p:to>
                                        <p:strVal val="visible"/>
                                      </p:to>
                                    </p:set>
                                  </p:childTnLst>
                                </p:cTn>
                              </p:par>
                              <p:par>
                                <p:cTn id="13" presetID="6" presetClass="emph" presetSubtype="0" accel="100000" autoRev="1" fill="hold" grpId="1" nodeType="withEffect">
                                  <p:stCondLst>
                                    <p:cond delay="250"/>
                                  </p:stCondLst>
                                  <p:childTnLst>
                                    <p:animScale>
                                      <p:cBhvr>
                                        <p:cTn id="14" dur="500" fill="hold"/>
                                        <p:tgtEl>
                                          <p:spTgt spid="8"/>
                                        </p:tgtEl>
                                      </p:cBhvr>
                                      <p:by x="0" y="0"/>
                                    </p:animScale>
                                  </p:childTnLst>
                                </p:cTn>
                              </p:par>
                              <p:par>
                                <p:cTn id="15" presetID="1" presetClass="entr" presetSubtype="0" fill="hold" grpId="0" nodeType="withEffect">
                                  <p:stCondLst>
                                    <p:cond delay="750"/>
                                  </p:stCondLst>
                                  <p:childTnLst>
                                    <p:set>
                                      <p:cBhvr>
                                        <p:cTn id="16" dur="1" fill="hold">
                                          <p:stCondLst>
                                            <p:cond delay="499"/>
                                          </p:stCondLst>
                                        </p:cTn>
                                        <p:tgtEl>
                                          <p:spTgt spid="44"/>
                                        </p:tgtEl>
                                        <p:attrNameLst>
                                          <p:attrName>style.visibility</p:attrName>
                                        </p:attrNameLst>
                                      </p:cBhvr>
                                      <p:to>
                                        <p:strVal val="visible"/>
                                      </p:to>
                                    </p:set>
                                  </p:childTnLst>
                                </p:cTn>
                              </p:par>
                              <p:par>
                                <p:cTn id="17" presetID="6" presetClass="emph" presetSubtype="0" accel="100000" autoRev="1" fill="hold" grpId="1" nodeType="withEffect">
                                  <p:stCondLst>
                                    <p:cond delay="750"/>
                                  </p:stCondLst>
                                  <p:childTnLst>
                                    <p:animScale>
                                      <p:cBhvr>
                                        <p:cTn id="18" dur="500" fill="hold"/>
                                        <p:tgtEl>
                                          <p:spTgt spid="44"/>
                                        </p:tgtEl>
                                      </p:cBhvr>
                                      <p:by x="0" y="0"/>
                                    </p:animScale>
                                  </p:childTnLst>
                                </p:cTn>
                              </p:par>
                              <p:par>
                                <p:cTn id="19" presetID="16" presetClass="entr" presetSubtype="37" fill="hold" grpId="0" nodeType="withEffect">
                                  <p:stCondLst>
                                    <p:cond delay="750"/>
                                  </p:stCondLst>
                                  <p:childTnLst>
                                    <p:set>
                                      <p:cBhvr>
                                        <p:cTn id="20" dur="1" fill="hold">
                                          <p:stCondLst>
                                            <p:cond delay="0"/>
                                          </p:stCondLst>
                                        </p:cTn>
                                        <p:tgtEl>
                                          <p:spTgt spid="43"/>
                                        </p:tgtEl>
                                        <p:attrNameLst>
                                          <p:attrName>style.visibility</p:attrName>
                                        </p:attrNameLst>
                                      </p:cBhvr>
                                      <p:to>
                                        <p:strVal val="visible"/>
                                      </p:to>
                                    </p:set>
                                    <p:animEffect transition="in" filter="barn(outVertical)">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par>
                                <p:cTn id="34" presetID="10" presetClass="entr" presetSubtype="0" fill="hold" nodeType="withEffect">
                                  <p:stCondLst>
                                    <p:cond delay="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63" presetClass="path" presetSubtype="0" accel="50000" decel="50000" fill="hold" nodeType="withEffect">
                                  <p:stCondLst>
                                    <p:cond delay="500"/>
                                  </p:stCondLst>
                                  <p:childTnLst>
                                    <p:animMotion origin="layout" path="M -0.03064 -1.39809E-6 L 1.6773E-6 -1.39809E-6 " pathEditMode="relative" rAng="0" ptsTypes="AA">
                                      <p:cBhvr>
                                        <p:cTn id="38" dur="500" fill="hold"/>
                                        <p:tgtEl>
                                          <p:spTgt spid="29"/>
                                        </p:tgtEl>
                                        <p:attrNameLst>
                                          <p:attrName>ppt_x</p:attrName>
                                          <p:attrName>ppt_y</p:attrName>
                                        </p:attrNameLst>
                                      </p:cBhvr>
                                      <p:rCtr x="1532" y="0"/>
                                    </p:animMotion>
                                  </p:childTnLst>
                                </p:cTn>
                              </p:par>
                              <p:par>
                                <p:cTn id="39" presetID="10" presetClass="entr" presetSubtype="0" fill="hold" nodeType="withEffect">
                                  <p:stCondLst>
                                    <p:cond delay="75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63" presetClass="path" presetSubtype="0" accel="50000" decel="50000" fill="hold" nodeType="withEffect">
                                  <p:stCondLst>
                                    <p:cond delay="750"/>
                                  </p:stCondLst>
                                  <p:childTnLst>
                                    <p:animMotion origin="layout" path="M -0.03064 2.90513E-6 L 1.6773E-6 2.90513E-6 " pathEditMode="relative" rAng="0" ptsTypes="AA">
                                      <p:cBhvr>
                                        <p:cTn id="43" dur="500" fill="hold"/>
                                        <p:tgtEl>
                                          <p:spTgt spid="46"/>
                                        </p:tgtEl>
                                        <p:attrNameLst>
                                          <p:attrName>ppt_x</p:attrName>
                                          <p:attrName>ppt_y</p:attrName>
                                        </p:attrNameLst>
                                      </p:cBhvr>
                                      <p:rCtr x="1532" y="0"/>
                                    </p:animMotion>
                                  </p:childTnLst>
                                </p:cTn>
                              </p:par>
                              <p:par>
                                <p:cTn id="44" presetID="10" presetClass="entr" presetSubtype="0" fill="hold" nodeType="withEffect">
                                  <p:stCondLst>
                                    <p:cond delay="100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63" presetClass="path" presetSubtype="0" accel="50000" decel="50000" fill="hold" nodeType="withEffect">
                                  <p:stCondLst>
                                    <p:cond delay="1000"/>
                                  </p:stCondLst>
                                  <p:childTnLst>
                                    <p:animMotion origin="layout" path="M -0.03064 8.6246E-7 L 1.6773E-6 8.6246E-7 " pathEditMode="relative" rAng="0" ptsTypes="AA">
                                      <p:cBhvr>
                                        <p:cTn id="48" dur="500" fill="hold"/>
                                        <p:tgtEl>
                                          <p:spTgt spid="49"/>
                                        </p:tgtEl>
                                        <p:attrNameLst>
                                          <p:attrName>ppt_x</p:attrName>
                                          <p:attrName>ppt_y</p:attrName>
                                        </p:attrNameLst>
                                      </p:cBhvr>
                                      <p:rCtr x="1532" y="0"/>
                                    </p:animMotion>
                                  </p:childTnLst>
                                </p:cTn>
                              </p:par>
                              <p:par>
                                <p:cTn id="49" presetID="10" presetClass="entr" presetSubtype="0" fill="hold" nodeType="withEffect">
                                  <p:stCondLst>
                                    <p:cond delay="1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63" presetClass="path" presetSubtype="0" accel="50000" decel="50000" fill="hold" nodeType="withEffect">
                                  <p:stCondLst>
                                    <p:cond delay="1250"/>
                                  </p:stCondLst>
                                  <p:childTnLst>
                                    <p:animMotion origin="layout" path="M -0.03064 -4.85701E-6 L 1.6773E-6 -4.85701E-6 " pathEditMode="relative" rAng="0" ptsTypes="AA">
                                      <p:cBhvr>
                                        <p:cTn id="53" dur="500" fill="hold"/>
                                        <p:tgtEl>
                                          <p:spTgt spid="52"/>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3" grpId="0" animBg="1"/>
      <p:bldP spid="8" grpId="0" animBg="1"/>
      <p:bldP spid="8" grpId="1" animBg="1"/>
      <p:bldP spid="44" grpId="0" animBg="1"/>
      <p:bldP spid="4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44" y="1439862"/>
            <a:ext cx="6666307" cy="3749797"/>
          </a:xfrm>
          <a:prstGeom prst="rect">
            <a:avLst/>
          </a:prstGeom>
        </p:spPr>
      </p:pic>
      <p:grpSp>
        <p:nvGrpSpPr>
          <p:cNvPr id="3" name="Group 2"/>
          <p:cNvGrpSpPr/>
          <p:nvPr/>
        </p:nvGrpSpPr>
        <p:grpSpPr>
          <a:xfrm>
            <a:off x="7132637" y="-1"/>
            <a:ext cx="5302955" cy="6994525"/>
            <a:chOff x="7132637" y="-1"/>
            <a:chExt cx="5302955" cy="6994525"/>
          </a:xfrm>
        </p:grpSpPr>
        <p:sp>
          <p:nvSpPr>
            <p:cNvPr id="103" name="Rectangle 102"/>
            <p:cNvSpPr/>
            <p:nvPr/>
          </p:nvSpPr>
          <p:spPr>
            <a:xfrm>
              <a:off x="7132637" y="-1"/>
              <a:ext cx="530295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sp>
          <p:nvSpPr>
            <p:cNvPr id="18" name="TextBox 17"/>
            <p:cNvSpPr txBox="1"/>
            <p:nvPr/>
          </p:nvSpPr>
          <p:spPr>
            <a:xfrm>
              <a:off x="7600706" y="2589786"/>
              <a:ext cx="4180131" cy="3639651"/>
            </a:xfrm>
            <a:prstGeom prst="rect">
              <a:avLst/>
            </a:prstGeom>
            <a:noFill/>
          </p:spPr>
          <p:txBody>
            <a:bodyPr wrap="square" lIns="182880" tIns="146304" rIns="182880" bIns="146304" rtlCol="0">
              <a:spAutoFit/>
            </a:bodyPr>
            <a:lstStyle/>
            <a:p>
              <a:pPr defTabSz="932239">
                <a:lnSpc>
                  <a:spcPct val="90000"/>
                </a:lnSpc>
                <a:spcBef>
                  <a:spcPts val="2448"/>
                </a:spcBef>
              </a:pPr>
              <a:r>
                <a:rPr lang="en-US" sz="1600" b="1" dirty="0">
                  <a:solidFill>
                    <a:schemeClr val="bg2"/>
                  </a:solidFill>
                  <a:cs typeface="Segoe UI" panose="020B0502040204020203" pitchFamily="34" charset="0"/>
                </a:rPr>
                <a:t>Discovery &amp; exploration </a:t>
              </a:r>
              <a:r>
                <a:rPr lang="en-US" sz="1600" dirty="0">
                  <a:solidFill>
                    <a:schemeClr val="bg2"/>
                  </a:solidFill>
                  <a:cs typeface="Segoe UI" panose="020B0502040204020203" pitchFamily="34" charset="0"/>
                </a:rPr>
                <a:t>–</a:t>
              </a:r>
              <a:r>
                <a:rPr lang="en-US" sz="1600" b="1" dirty="0">
                  <a:solidFill>
                    <a:schemeClr val="bg2"/>
                  </a:solidFill>
                  <a:cs typeface="Segoe UI" panose="020B0502040204020203" pitchFamily="34" charset="0"/>
                </a:rPr>
                <a:t> </a:t>
              </a:r>
              <a:r>
                <a:rPr lang="en-US" sz="1600" dirty="0">
                  <a:solidFill>
                    <a:schemeClr val="bg2"/>
                  </a:solidFill>
                  <a:cs typeface="Segoe UI" panose="020B0502040204020203" pitchFamily="34" charset="0"/>
                </a:rPr>
                <a:t>integrated experience for connecting and preparing data for visual data exploration</a:t>
              </a:r>
            </a:p>
            <a:p>
              <a:pPr defTabSz="932239">
                <a:lnSpc>
                  <a:spcPct val="90000"/>
                </a:lnSpc>
                <a:spcBef>
                  <a:spcPts val="2448"/>
                </a:spcBef>
              </a:pPr>
              <a:r>
                <a:rPr lang="en-US" sz="1600" b="1" dirty="0">
                  <a:solidFill>
                    <a:schemeClr val="bg2"/>
                  </a:solidFill>
                  <a:cs typeface="Segoe UI Semibold" panose="020B0702040204020203" pitchFamily="34" charset="0"/>
                </a:rPr>
                <a:t>Easy report authoring </a:t>
              </a:r>
              <a:r>
                <a:rPr lang="en-US" sz="1600" dirty="0">
                  <a:solidFill>
                    <a:schemeClr val="bg2"/>
                  </a:solidFill>
                  <a:cs typeface="Segoe UI" panose="020B0502040204020203" pitchFamily="34" charset="0"/>
                </a:rPr>
                <a:t>– </a:t>
              </a:r>
              <a:r>
                <a:rPr lang="en-US" sz="1600" dirty="0">
                  <a:solidFill>
                    <a:schemeClr val="bg2"/>
                  </a:solidFill>
                  <a:cs typeface="Segoe UI Semibold" panose="020B0702040204020203" pitchFamily="34" charset="0"/>
                </a:rPr>
                <a:t>freeform canvas for drag-and-drop report design</a:t>
              </a:r>
            </a:p>
            <a:p>
              <a:pPr defTabSz="932239">
                <a:lnSpc>
                  <a:spcPct val="90000"/>
                </a:lnSpc>
                <a:spcBef>
                  <a:spcPts val="2448"/>
                </a:spcBef>
              </a:pPr>
              <a:r>
                <a:rPr lang="en-US" sz="1600" b="1" dirty="0">
                  <a:solidFill>
                    <a:schemeClr val="bg2"/>
                  </a:solidFill>
                  <a:cs typeface="Segoe UI" panose="020B0502040204020203" pitchFamily="34" charset="0"/>
                </a:rPr>
                <a:t>Custom visualizations </a:t>
              </a:r>
              <a:r>
                <a:rPr lang="en-US" sz="1600" dirty="0">
                  <a:solidFill>
                    <a:schemeClr val="bg2"/>
                  </a:solidFill>
                  <a:cs typeface="Segoe UI" panose="020B0502040204020203" pitchFamily="34" charset="0"/>
                </a:rPr>
                <a:t>– create your own custom interactive visualizations</a:t>
              </a:r>
            </a:p>
            <a:p>
              <a:pPr defTabSz="932239">
                <a:lnSpc>
                  <a:spcPct val="90000"/>
                </a:lnSpc>
                <a:spcBef>
                  <a:spcPts val="2448"/>
                </a:spcBef>
              </a:pPr>
              <a:r>
                <a:rPr lang="en-US" sz="1600" b="1" dirty="0">
                  <a:solidFill>
                    <a:schemeClr val="bg2"/>
                  </a:solidFill>
                  <a:cs typeface="Segoe UI" panose="020B0502040204020203" pitchFamily="34" charset="0"/>
                </a:rPr>
                <a:t>R integration </a:t>
              </a:r>
              <a:r>
                <a:rPr lang="en-US" sz="1600" dirty="0">
                  <a:solidFill>
                    <a:schemeClr val="bg2"/>
                  </a:solidFill>
                  <a:cs typeface="Segoe UI" panose="020B0502040204020203" pitchFamily="34" charset="0"/>
                </a:rPr>
                <a:t>– </a:t>
              </a:r>
              <a:r>
                <a:rPr lang="en-US" sz="1600" dirty="0">
                  <a:ln>
                    <a:solidFill>
                      <a:srgbClr val="FFFFFF">
                        <a:alpha val="0"/>
                      </a:srgbClr>
                    </a:solidFill>
                  </a:ln>
                  <a:solidFill>
                    <a:schemeClr val="bg2"/>
                  </a:solidFill>
                  <a:cs typeface="Segoe UI" pitchFamily="34" charset="0"/>
                </a:rPr>
                <a:t>e</a:t>
              </a:r>
              <a:r>
                <a:rPr lang="en-US" sz="1600" dirty="0">
                  <a:ln>
                    <a:solidFill>
                      <a:srgbClr val="FFFFFF">
                        <a:alpha val="0"/>
                      </a:srgbClr>
                    </a:solidFill>
                  </a:ln>
                  <a:solidFill>
                    <a:schemeClr val="bg2"/>
                  </a:solidFill>
                  <a:ea typeface="Segoe UI" pitchFamily="34" charset="0"/>
                  <a:cs typeface="Segoe UI" pitchFamily="34" charset="0"/>
                </a:rPr>
                <a:t>xtend your reports with advanced analytics through support for R </a:t>
              </a:r>
              <a:endParaRPr lang="en-US" sz="16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p:txBody>
        </p:sp>
        <p:sp>
          <p:nvSpPr>
            <p:cNvPr id="11" name="TextBox 10"/>
            <p:cNvSpPr txBox="1"/>
            <p:nvPr/>
          </p:nvSpPr>
          <p:spPr>
            <a:xfrm>
              <a:off x="7600706" y="319408"/>
              <a:ext cx="4561131" cy="1846659"/>
            </a:xfrm>
            <a:prstGeom prst="rect">
              <a:avLst/>
            </a:prstGeom>
            <a:noFill/>
          </p:spPr>
          <p:txBody>
            <a:bodyPr wrap="square" lIns="146304" tIns="91440" rIns="146304" bIns="91440" rtlCol="0">
              <a:spAutoFit/>
            </a:bodyPr>
            <a:lstStyle/>
            <a:p>
              <a:pPr defTabSz="1243006">
                <a:lnSpc>
                  <a:spcPct val="90000"/>
                </a:lnSpc>
                <a:defRPr/>
              </a:pPr>
              <a:r>
                <a:rPr lang="en-US" sz="4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Create powerful reports with Power BI desktop</a:t>
              </a:r>
            </a:p>
          </p:txBody>
        </p:sp>
      </p:grpSp>
    </p:spTree>
    <p:extLst>
      <p:ext uri="{BB962C8B-B14F-4D97-AF65-F5344CB8AC3E}">
        <p14:creationId xmlns:p14="http://schemas.microsoft.com/office/powerpoint/2010/main" val="280174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202"/>
          <p:cNvSpPr/>
          <p:nvPr/>
        </p:nvSpPr>
        <p:spPr bwMode="auto">
          <a:xfrm>
            <a:off x="3166007" y="1729999"/>
            <a:ext cx="5350623" cy="152683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04" name="TextBox 203"/>
          <p:cNvSpPr txBox="1"/>
          <p:nvPr/>
        </p:nvSpPr>
        <p:spPr>
          <a:xfrm>
            <a:off x="3180605" y="1741330"/>
            <a:ext cx="2558159" cy="46150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599" dirty="0">
                <a:solidFill>
                  <a:schemeClr val="accent1"/>
                </a:solidFill>
              </a:rPr>
              <a:t>Delivery</a:t>
            </a:r>
          </a:p>
        </p:txBody>
      </p:sp>
      <p:grpSp>
        <p:nvGrpSpPr>
          <p:cNvPr id="214" name="Group 213"/>
          <p:cNvGrpSpPr/>
          <p:nvPr/>
        </p:nvGrpSpPr>
        <p:grpSpPr>
          <a:xfrm>
            <a:off x="3110772" y="3168118"/>
            <a:ext cx="2761462" cy="3144562"/>
            <a:chOff x="3199125" y="3019253"/>
            <a:chExt cx="2761853" cy="3145009"/>
          </a:xfrm>
          <a:effectLst/>
        </p:grpSpPr>
        <p:sp>
          <p:nvSpPr>
            <p:cNvPr id="215" name="Rectangle 214"/>
            <p:cNvSpPr/>
            <p:nvPr/>
          </p:nvSpPr>
          <p:spPr bwMode="auto">
            <a:xfrm>
              <a:off x="3241650" y="3192461"/>
              <a:ext cx="2719328" cy="297180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grpSp>
          <p:nvGrpSpPr>
            <p:cNvPr id="216" name="Group 215"/>
            <p:cNvGrpSpPr/>
            <p:nvPr/>
          </p:nvGrpSpPr>
          <p:grpSpPr>
            <a:xfrm>
              <a:off x="3362118" y="3456716"/>
              <a:ext cx="2520949" cy="2175734"/>
              <a:chOff x="4847969" y="3062745"/>
              <a:chExt cx="2520949" cy="2175734"/>
            </a:xfrm>
          </p:grpSpPr>
          <p:sp>
            <p:nvSpPr>
              <p:cNvPr id="219" name="Can 218"/>
              <p:cNvSpPr/>
              <p:nvPr/>
            </p:nvSpPr>
            <p:spPr>
              <a:xfrm>
                <a:off x="6614453"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0" name="TextBox 219"/>
              <p:cNvSpPr txBox="1"/>
              <p:nvPr/>
            </p:nvSpPr>
            <p:spPr>
              <a:xfrm>
                <a:off x="6146413" y="4695887"/>
                <a:ext cx="1197656" cy="286145"/>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Partner apps</a:t>
                </a:r>
              </a:p>
            </p:txBody>
          </p:sp>
          <p:sp>
            <p:nvSpPr>
              <p:cNvPr id="221" name="Can 220"/>
              <p:cNvSpPr/>
              <p:nvPr/>
            </p:nvSpPr>
            <p:spPr>
              <a:xfrm>
                <a:off x="6614453"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3" name="TextBox 222"/>
              <p:cNvSpPr txBox="1"/>
              <p:nvPr/>
            </p:nvSpPr>
            <p:spPr>
              <a:xfrm>
                <a:off x="6268665" y="3547888"/>
                <a:ext cx="1065410" cy="291841"/>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Office 365</a:t>
                </a:r>
              </a:p>
            </p:txBody>
          </p:sp>
          <p:sp>
            <p:nvSpPr>
              <p:cNvPr id="229" name="Can 228"/>
              <p:cNvSpPr/>
              <p:nvPr/>
            </p:nvSpPr>
            <p:spPr>
              <a:xfrm>
                <a:off x="5253277"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0" name="TextBox 229"/>
              <p:cNvSpPr txBox="1"/>
              <p:nvPr/>
            </p:nvSpPr>
            <p:spPr>
              <a:xfrm>
                <a:off x="4973082" y="4695887"/>
                <a:ext cx="963428" cy="291841"/>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Dynamics</a:t>
                </a:r>
              </a:p>
            </p:txBody>
          </p:sp>
          <p:sp>
            <p:nvSpPr>
              <p:cNvPr id="231" name="Can 230"/>
              <p:cNvSpPr/>
              <p:nvPr/>
            </p:nvSpPr>
            <p:spPr>
              <a:xfrm>
                <a:off x="5253277"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2" name="TextBox 231"/>
              <p:cNvSpPr txBox="1"/>
              <p:nvPr/>
            </p:nvSpPr>
            <p:spPr>
              <a:xfrm>
                <a:off x="4896871" y="3547887"/>
                <a:ext cx="1110592" cy="489498"/>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nSpc>
                    <a:spcPct val="90000"/>
                  </a:lnSpc>
                </a:pPr>
                <a:r>
                  <a:rPr lang="en-US" sz="1399" dirty="0">
                    <a:gradFill>
                      <a:gsLst>
                        <a:gs pos="93162">
                          <a:srgbClr val="505050">
                            <a:lumMod val="50000"/>
                          </a:srgbClr>
                        </a:gs>
                        <a:gs pos="68000">
                          <a:srgbClr val="505050">
                            <a:lumMod val="50000"/>
                          </a:srgbClr>
                        </a:gs>
                      </a:gsLst>
                      <a:lin ang="5400000" scaled="0"/>
                    </a:gradFill>
                  </a:rPr>
                  <a:t>Azure data </a:t>
                </a:r>
                <a:br>
                  <a:rPr lang="en-US" sz="1399" dirty="0">
                    <a:gradFill>
                      <a:gsLst>
                        <a:gs pos="93162">
                          <a:srgbClr val="505050">
                            <a:lumMod val="50000"/>
                          </a:srgbClr>
                        </a:gs>
                        <a:gs pos="68000">
                          <a:srgbClr val="505050">
                            <a:lumMod val="50000"/>
                          </a:srgbClr>
                        </a:gs>
                      </a:gsLst>
                      <a:lin ang="5400000" scaled="0"/>
                    </a:gradFill>
                  </a:rPr>
                </a:br>
                <a:r>
                  <a:rPr lang="en-US" sz="1399" dirty="0">
                    <a:gradFill>
                      <a:gsLst>
                        <a:gs pos="93162">
                          <a:srgbClr val="505050">
                            <a:lumMod val="50000"/>
                          </a:srgbClr>
                        </a:gs>
                        <a:gs pos="68000">
                          <a:srgbClr val="505050">
                            <a:lumMod val="50000"/>
                          </a:srgbClr>
                        </a:gs>
                      </a:gsLst>
                      <a:lin ang="5400000" scaled="0"/>
                    </a:gradFill>
                  </a:rPr>
                  <a:t>services</a:t>
                </a:r>
              </a:p>
            </p:txBody>
          </p:sp>
          <p:cxnSp>
            <p:nvCxnSpPr>
              <p:cNvPr id="233" name="Straight Connector 232"/>
              <p:cNvCxnSpPr/>
              <p:nvPr/>
            </p:nvCxnSpPr>
            <p:spPr>
              <a:xfrm>
                <a:off x="5645897" y="4421440"/>
                <a:ext cx="500517" cy="0"/>
              </a:xfrm>
              <a:prstGeom prst="line">
                <a:avLst/>
              </a:prstGeom>
              <a:noFill/>
              <a:ln w="15875" cap="flat" cmpd="sng" algn="ctr">
                <a:solidFill>
                  <a:srgbClr val="0072C6"/>
                </a:solidFill>
                <a:prstDash val="sysDash"/>
                <a:miter lim="800000"/>
                <a:headEnd type="none"/>
              </a:ln>
              <a:effectLst/>
            </p:spPr>
          </p:cxnSp>
          <p:cxnSp>
            <p:nvCxnSpPr>
              <p:cNvPr id="234" name="Straight Connector 233"/>
              <p:cNvCxnSpPr/>
              <p:nvPr/>
            </p:nvCxnSpPr>
            <p:spPr>
              <a:xfrm>
                <a:off x="6084707" y="4421440"/>
                <a:ext cx="534799" cy="0"/>
              </a:xfrm>
              <a:prstGeom prst="line">
                <a:avLst/>
              </a:prstGeom>
              <a:noFill/>
              <a:ln w="15875" cap="flat" cmpd="sng" algn="ctr">
                <a:solidFill>
                  <a:srgbClr val="0072C6"/>
                </a:solidFill>
                <a:prstDash val="sysDash"/>
                <a:miter lim="800000"/>
                <a:headEnd type="none"/>
              </a:ln>
              <a:effectLst/>
            </p:spPr>
          </p:cxnSp>
          <p:cxnSp>
            <p:nvCxnSpPr>
              <p:cNvPr id="235" name="Straight Connector 234"/>
              <p:cNvCxnSpPr/>
              <p:nvPr/>
            </p:nvCxnSpPr>
            <p:spPr>
              <a:xfrm>
                <a:off x="5652753" y="3320821"/>
                <a:ext cx="493660" cy="0"/>
              </a:xfrm>
              <a:prstGeom prst="line">
                <a:avLst/>
              </a:prstGeom>
              <a:noFill/>
              <a:ln w="15875" cap="flat" cmpd="sng" algn="ctr">
                <a:solidFill>
                  <a:srgbClr val="0072C6"/>
                </a:solidFill>
                <a:prstDash val="sysDash"/>
                <a:miter lim="800000"/>
                <a:headEnd type="none"/>
              </a:ln>
              <a:effectLst/>
            </p:spPr>
          </p:cxnSp>
          <p:cxnSp>
            <p:nvCxnSpPr>
              <p:cNvPr id="236" name="Straight Connector 235"/>
              <p:cNvCxnSpPr/>
              <p:nvPr/>
            </p:nvCxnSpPr>
            <p:spPr>
              <a:xfrm>
                <a:off x="6084706" y="3320821"/>
                <a:ext cx="521086" cy="0"/>
              </a:xfrm>
              <a:prstGeom prst="line">
                <a:avLst/>
              </a:prstGeom>
              <a:noFill/>
              <a:ln w="15875" cap="flat" cmpd="sng" algn="ctr">
                <a:solidFill>
                  <a:srgbClr val="0072C6"/>
                </a:solidFill>
                <a:prstDash val="sysDash"/>
                <a:miter lim="800000"/>
                <a:headEnd type="none"/>
              </a:ln>
              <a:effectLst/>
            </p:spPr>
          </p:cxnSp>
          <p:cxnSp>
            <p:nvCxnSpPr>
              <p:cNvPr id="237" name="Straight Connector 236"/>
              <p:cNvCxnSpPr/>
              <p:nvPr/>
            </p:nvCxnSpPr>
            <p:spPr>
              <a:xfrm flipV="1">
                <a:off x="4854318" y="5234239"/>
                <a:ext cx="2514600" cy="1"/>
              </a:xfrm>
              <a:prstGeom prst="line">
                <a:avLst/>
              </a:prstGeom>
              <a:noFill/>
              <a:ln w="15875" cap="flat" cmpd="sng" algn="ctr">
                <a:solidFill>
                  <a:srgbClr val="0072C6"/>
                </a:solidFill>
                <a:prstDash val="sysDash"/>
                <a:miter lim="800000"/>
                <a:headEnd type="none"/>
                <a:tailEnd type="none"/>
              </a:ln>
              <a:effectLst/>
            </p:spPr>
          </p:cxnSp>
          <p:cxnSp>
            <p:nvCxnSpPr>
              <p:cNvPr id="238" name="Straight Connector 237"/>
              <p:cNvCxnSpPr/>
              <p:nvPr/>
            </p:nvCxnSpPr>
            <p:spPr>
              <a:xfrm flipH="1" flipV="1">
                <a:off x="4847969" y="3320905"/>
                <a:ext cx="13940" cy="1917574"/>
              </a:xfrm>
              <a:prstGeom prst="line">
                <a:avLst/>
              </a:prstGeom>
              <a:noFill/>
              <a:ln w="15875" cap="flat" cmpd="sng" algn="ctr">
                <a:solidFill>
                  <a:srgbClr val="0072C6"/>
                </a:solidFill>
                <a:prstDash val="sysDash"/>
                <a:miter lim="800000"/>
                <a:headEnd type="none"/>
                <a:tailEnd type="none"/>
              </a:ln>
              <a:effectLst/>
            </p:spPr>
          </p:cxnSp>
          <p:cxnSp>
            <p:nvCxnSpPr>
              <p:cNvPr id="239" name="Straight Connector 238"/>
              <p:cNvCxnSpPr/>
              <p:nvPr/>
            </p:nvCxnSpPr>
            <p:spPr>
              <a:xfrm flipH="1" flipV="1">
                <a:off x="7349868" y="3320905"/>
                <a:ext cx="9627" cy="1917574"/>
              </a:xfrm>
              <a:prstGeom prst="line">
                <a:avLst/>
              </a:prstGeom>
              <a:noFill/>
              <a:ln w="15875" cap="flat" cmpd="sng" algn="ctr">
                <a:solidFill>
                  <a:srgbClr val="0072C6"/>
                </a:solidFill>
                <a:prstDash val="sysDash"/>
                <a:miter lim="800000"/>
                <a:headEnd type="none"/>
                <a:tailEnd type="none"/>
              </a:ln>
              <a:effectLst/>
            </p:spPr>
          </p:cxnSp>
          <p:cxnSp>
            <p:nvCxnSpPr>
              <p:cNvPr id="240" name="Straight Arrow Connector 239"/>
              <p:cNvCxnSpPr/>
              <p:nvPr/>
            </p:nvCxnSpPr>
            <p:spPr>
              <a:xfrm>
                <a:off x="4854318" y="3320904"/>
                <a:ext cx="304800" cy="2889"/>
              </a:xfrm>
              <a:prstGeom prst="straightConnector1">
                <a:avLst/>
              </a:prstGeom>
              <a:noFill/>
              <a:ln w="15875" cap="flat" cmpd="sng" algn="ctr">
                <a:solidFill>
                  <a:srgbClr val="0072C6"/>
                </a:solidFill>
                <a:prstDash val="sysDash"/>
                <a:miter lim="800000"/>
                <a:headEnd type="none"/>
                <a:tailEnd type="arrow"/>
              </a:ln>
              <a:effectLst/>
            </p:spPr>
          </p:cxnSp>
          <p:cxnSp>
            <p:nvCxnSpPr>
              <p:cNvPr id="241" name="Straight Arrow Connector 240"/>
              <p:cNvCxnSpPr/>
              <p:nvPr/>
            </p:nvCxnSpPr>
            <p:spPr>
              <a:xfrm flipH="1">
                <a:off x="7067395" y="3320904"/>
                <a:ext cx="288824" cy="0"/>
              </a:xfrm>
              <a:prstGeom prst="straightConnector1">
                <a:avLst/>
              </a:prstGeom>
              <a:noFill/>
              <a:ln w="15875" cap="flat" cmpd="sng" algn="ctr">
                <a:solidFill>
                  <a:srgbClr val="0072C6"/>
                </a:solidFill>
                <a:prstDash val="sysDash"/>
                <a:miter lim="800000"/>
                <a:headEnd type="none"/>
                <a:tailEnd type="arrow"/>
              </a:ln>
              <a:effectLst/>
            </p:spPr>
          </p:cxnSp>
          <p:cxnSp>
            <p:nvCxnSpPr>
              <p:cNvPr id="242" name="Straight Arrow Connector 241"/>
              <p:cNvCxnSpPr/>
              <p:nvPr/>
            </p:nvCxnSpPr>
            <p:spPr>
              <a:xfrm flipH="1">
                <a:off x="7088709" y="4421440"/>
                <a:ext cx="267510" cy="0"/>
              </a:xfrm>
              <a:prstGeom prst="straightConnector1">
                <a:avLst/>
              </a:prstGeom>
              <a:noFill/>
              <a:ln w="15875" cap="flat" cmpd="sng" algn="ctr">
                <a:solidFill>
                  <a:srgbClr val="0072C6"/>
                </a:solidFill>
                <a:prstDash val="sysDash"/>
                <a:miter lim="800000"/>
                <a:headEnd type="none"/>
                <a:tailEnd type="arrow"/>
              </a:ln>
              <a:effectLst/>
            </p:spPr>
          </p:cxnSp>
          <p:cxnSp>
            <p:nvCxnSpPr>
              <p:cNvPr id="244" name="Straight Arrow Connector 243"/>
              <p:cNvCxnSpPr/>
              <p:nvPr/>
            </p:nvCxnSpPr>
            <p:spPr>
              <a:xfrm>
                <a:off x="4854318" y="4441387"/>
                <a:ext cx="304800" cy="0"/>
              </a:xfrm>
              <a:prstGeom prst="straightConnector1">
                <a:avLst/>
              </a:prstGeom>
              <a:noFill/>
              <a:ln w="15875" cap="flat" cmpd="sng" algn="ctr">
                <a:solidFill>
                  <a:srgbClr val="0072C6"/>
                </a:solidFill>
                <a:prstDash val="sysDash"/>
                <a:miter lim="800000"/>
                <a:headEnd type="none"/>
                <a:tailEnd type="arrow"/>
              </a:ln>
              <a:effectLst/>
            </p:spPr>
          </p:cxnSp>
        </p:grpSp>
        <p:cxnSp>
          <p:nvCxnSpPr>
            <p:cNvPr id="217" name="Straight Connector 216"/>
            <p:cNvCxnSpPr/>
            <p:nvPr/>
          </p:nvCxnSpPr>
          <p:spPr>
            <a:xfrm>
              <a:off x="4632716" y="3019253"/>
              <a:ext cx="4454" cy="2611660"/>
            </a:xfrm>
            <a:prstGeom prst="line">
              <a:avLst/>
            </a:prstGeom>
            <a:noFill/>
            <a:ln w="15875" cap="flat" cmpd="sng" algn="ctr">
              <a:solidFill>
                <a:srgbClr val="0072C6"/>
              </a:solidFill>
              <a:prstDash val="solid"/>
              <a:miter lim="800000"/>
              <a:headEnd type="arrow"/>
              <a:tailEnd type="none"/>
            </a:ln>
            <a:effectLst/>
          </p:spPr>
        </p:cxnSp>
        <p:sp>
          <p:nvSpPr>
            <p:cNvPr id="218" name="TextBox 217"/>
            <p:cNvSpPr txBox="1"/>
            <p:nvPr/>
          </p:nvSpPr>
          <p:spPr>
            <a:xfrm>
              <a:off x="3199125" y="5668929"/>
              <a:ext cx="2711609"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Microsoft cloud data</a:t>
              </a:r>
            </a:p>
          </p:txBody>
        </p:sp>
      </p:grpSp>
      <p:cxnSp>
        <p:nvCxnSpPr>
          <p:cNvPr id="250" name="Straight Arrow Connector 249"/>
          <p:cNvCxnSpPr/>
          <p:nvPr/>
        </p:nvCxnSpPr>
        <p:spPr>
          <a:xfrm>
            <a:off x="3012736" y="4940670"/>
            <a:ext cx="167869" cy="0"/>
          </a:xfrm>
          <a:prstGeom prst="straightConnector1">
            <a:avLst/>
          </a:prstGeom>
          <a:noFill/>
          <a:ln w="22225" cap="flat" cmpd="sng" algn="ctr">
            <a:solidFill>
              <a:srgbClr val="0072C6"/>
            </a:solidFill>
            <a:prstDash val="solid"/>
            <a:miter lim="800000"/>
            <a:headEnd type="none" w="med" len="sm"/>
            <a:tailEnd type="none" w="sm" len="sm"/>
          </a:ln>
          <a:effectLst/>
        </p:spPr>
      </p:cxnSp>
      <p:cxnSp>
        <p:nvCxnSpPr>
          <p:cNvPr id="251" name="Straight Connector 250"/>
          <p:cNvCxnSpPr/>
          <p:nvPr/>
        </p:nvCxnSpPr>
        <p:spPr>
          <a:xfrm>
            <a:off x="3021844" y="2623855"/>
            <a:ext cx="0" cy="2315834"/>
          </a:xfrm>
          <a:prstGeom prst="line">
            <a:avLst/>
          </a:prstGeom>
          <a:noFill/>
          <a:ln w="22225" cap="flat" cmpd="sng" algn="ctr">
            <a:solidFill>
              <a:srgbClr val="0072C6"/>
            </a:solidFill>
            <a:prstDash val="solid"/>
            <a:miter lim="800000"/>
            <a:headEnd type="none" w="med" len="sm"/>
            <a:tailEnd type="none"/>
          </a:ln>
          <a:effectLst/>
        </p:spPr>
      </p:cxnSp>
      <p:grpSp>
        <p:nvGrpSpPr>
          <p:cNvPr id="252" name="Group 251"/>
          <p:cNvGrpSpPr/>
          <p:nvPr/>
        </p:nvGrpSpPr>
        <p:grpSpPr>
          <a:xfrm>
            <a:off x="271638" y="4448998"/>
            <a:ext cx="2630431" cy="1867664"/>
            <a:chOff x="165232" y="4300314"/>
            <a:chExt cx="2630804" cy="1867929"/>
          </a:xfrm>
          <a:effectLst/>
        </p:grpSpPr>
        <p:sp>
          <p:nvSpPr>
            <p:cNvPr id="253" name="Rectangle 252"/>
            <p:cNvSpPr/>
            <p:nvPr/>
          </p:nvSpPr>
          <p:spPr bwMode="auto">
            <a:xfrm>
              <a:off x="175865" y="4300314"/>
              <a:ext cx="2620171" cy="1863947"/>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54" name="TextBox 253"/>
            <p:cNvSpPr txBox="1"/>
            <p:nvPr/>
          </p:nvSpPr>
          <p:spPr>
            <a:xfrm>
              <a:off x="165232" y="5678878"/>
              <a:ext cx="2605074" cy="489365"/>
            </a:xfrm>
            <a:prstGeom prst="rect">
              <a:avLst/>
            </a:prstGeom>
            <a:solidFill>
              <a:schemeClr val="bg1"/>
            </a:solid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On-premises data  </a:t>
              </a:r>
            </a:p>
          </p:txBody>
        </p:sp>
        <p:sp>
          <p:nvSpPr>
            <p:cNvPr id="255" name="Freeform 23"/>
            <p:cNvSpPr>
              <a:spLocks noEditPoints="1"/>
            </p:cNvSpPr>
            <p:nvPr/>
          </p:nvSpPr>
          <p:spPr bwMode="black">
            <a:xfrm>
              <a:off x="499412" y="4489583"/>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2"/>
            </a:solidFill>
            <a:ln>
              <a:noFill/>
            </a:ln>
          </p:spPr>
          <p:txBody>
            <a:bodyPr vert="horz" wrap="square" lIns="82270" tIns="41135" rIns="82270" bIns="41135" numCol="1" anchor="t" anchorCtr="0" compatLnSpc="1">
              <a:prstTxWarp prst="textNoShape">
                <a:avLst/>
              </a:prstTxWarp>
            </a:bodyPr>
            <a:lstStyle/>
            <a:p>
              <a:pPr defTabSz="932205">
                <a:lnSpc>
                  <a:spcPct val="90000"/>
                </a:lnSpc>
                <a:defRPr/>
              </a:pPr>
              <a:endParaRPr lang="en-US" sz="1598" kern="0" dirty="0">
                <a:ln>
                  <a:solidFill>
                    <a:srgbClr val="FFFFFF">
                      <a:alpha val="0"/>
                    </a:srgbClr>
                  </a:solidFill>
                </a:ln>
                <a:gradFill>
                  <a:gsLst>
                    <a:gs pos="93162">
                      <a:srgbClr val="505050">
                        <a:lumMod val="50000"/>
                      </a:srgbClr>
                    </a:gs>
                    <a:gs pos="68000">
                      <a:srgbClr val="505050">
                        <a:lumMod val="50000"/>
                      </a:srgbClr>
                    </a:gs>
                  </a:gsLst>
                  <a:lin ang="5400000" scaled="0"/>
                </a:gradFill>
              </a:endParaRPr>
            </a:p>
          </p:txBody>
        </p:sp>
        <p:sp>
          <p:nvSpPr>
            <p:cNvPr id="256" name="Can 255"/>
            <p:cNvSpPr/>
            <p:nvPr/>
          </p:nvSpPr>
          <p:spPr>
            <a:xfrm>
              <a:off x="510546" y="5141088"/>
              <a:ext cx="465665" cy="534029"/>
            </a:xfrm>
            <a:prstGeom prst="can">
              <a:avLst/>
            </a:prstGeom>
            <a:solidFill>
              <a:schemeClr val="tx1"/>
            </a:solidFill>
            <a:ln w="19050" cap="flat" cmpd="sng" algn="ctr">
              <a:solidFill>
                <a:srgbClr val="E3E3E3"/>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57" name="TextBox 256"/>
            <p:cNvSpPr txBox="1"/>
            <p:nvPr/>
          </p:nvSpPr>
          <p:spPr>
            <a:xfrm>
              <a:off x="1023240" y="4521846"/>
              <a:ext cx="1530825"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SQL Server </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Analysis Services</a:t>
              </a:r>
            </a:p>
          </p:txBody>
        </p:sp>
        <p:sp>
          <p:nvSpPr>
            <p:cNvPr id="258" name="TextBox 257"/>
            <p:cNvSpPr txBox="1"/>
            <p:nvPr/>
          </p:nvSpPr>
          <p:spPr>
            <a:xfrm>
              <a:off x="1016260" y="5170223"/>
              <a:ext cx="1689434"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Databases and</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other data sources</a:t>
              </a:r>
            </a:p>
          </p:txBody>
        </p:sp>
      </p:grpSp>
      <p:cxnSp>
        <p:nvCxnSpPr>
          <p:cNvPr id="281" name="Straight Arrow Connector 280"/>
          <p:cNvCxnSpPr/>
          <p:nvPr/>
        </p:nvCxnSpPr>
        <p:spPr>
          <a:xfrm flipH="1">
            <a:off x="2894649" y="4940670"/>
            <a:ext cx="118872" cy="0"/>
          </a:xfrm>
          <a:prstGeom prst="straightConnector1">
            <a:avLst/>
          </a:prstGeom>
          <a:noFill/>
          <a:ln w="22225" cap="flat" cmpd="sng" algn="ctr">
            <a:solidFill>
              <a:srgbClr val="0072C6"/>
            </a:solidFill>
            <a:prstDash val="solid"/>
            <a:miter lim="800000"/>
            <a:headEnd type="none" w="med" len="sm"/>
            <a:tailEnd type="none" w="sm" len="sm"/>
          </a:ln>
          <a:effectLst/>
        </p:spPr>
      </p:cxnSp>
      <p:sp>
        <p:nvSpPr>
          <p:cNvPr id="2" name="Rectangle 1"/>
          <p:cNvSpPr/>
          <p:nvPr/>
        </p:nvSpPr>
        <p:spPr bwMode="auto">
          <a:xfrm>
            <a:off x="3610469" y="2231645"/>
            <a:ext cx="4664271" cy="7641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5946446" y="232301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2100"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   </a:t>
            </a:r>
            <a:r>
              <a:rPr lang="en-US"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Power BI</a:t>
            </a:r>
          </a:p>
        </p:txBody>
      </p:sp>
      <p:sp>
        <p:nvSpPr>
          <p:cNvPr id="81" name="Rectangle 80"/>
          <p:cNvSpPr/>
          <p:nvPr/>
        </p:nvSpPr>
        <p:spPr bwMode="auto">
          <a:xfrm>
            <a:off x="4056088" y="231894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SQL Server </a:t>
            </a:r>
            <a:b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b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Reporting Services</a:t>
            </a:r>
          </a:p>
        </p:txBody>
      </p:sp>
      <p:cxnSp>
        <p:nvCxnSpPr>
          <p:cNvPr id="4" name="Straight Connector 3"/>
          <p:cNvCxnSpPr/>
          <p:nvPr/>
        </p:nvCxnSpPr>
        <p:spPr>
          <a:xfrm flipH="1">
            <a:off x="5728133" y="2231645"/>
            <a:ext cx="791288" cy="76417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82270" y="1728512"/>
            <a:ext cx="3001306" cy="2648272"/>
            <a:chOff x="275896" y="1548881"/>
            <a:chExt cx="2942724" cy="2596581"/>
          </a:xfrm>
        </p:grpSpPr>
        <p:cxnSp>
          <p:nvCxnSpPr>
            <p:cNvPr id="213" name="Straight Arrow Connector 212"/>
            <p:cNvCxnSpPr/>
            <p:nvPr/>
          </p:nvCxnSpPr>
          <p:spPr>
            <a:xfrm flipH="1">
              <a:off x="2944300" y="2426746"/>
              <a:ext cx="274320"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12" name="Group 11"/>
            <p:cNvGrpSpPr/>
            <p:nvPr/>
          </p:nvGrpSpPr>
          <p:grpSpPr>
            <a:xfrm>
              <a:off x="275896" y="1548881"/>
              <a:ext cx="2681143" cy="2596581"/>
              <a:chOff x="281428" y="1579443"/>
              <a:chExt cx="2734906" cy="2648648"/>
            </a:xfrm>
          </p:grpSpPr>
          <p:grpSp>
            <p:nvGrpSpPr>
              <p:cNvPr id="16" name="Group 15"/>
              <p:cNvGrpSpPr/>
              <p:nvPr/>
            </p:nvGrpSpPr>
            <p:grpSpPr>
              <a:xfrm>
                <a:off x="281428" y="1579443"/>
                <a:ext cx="2734906" cy="2648648"/>
                <a:chOff x="281428" y="1579443"/>
                <a:chExt cx="2734906" cy="2648648"/>
              </a:xfrm>
            </p:grpSpPr>
            <p:sp>
              <p:nvSpPr>
                <p:cNvPr id="262" name="Rectangle 261"/>
                <p:cNvSpPr/>
                <p:nvPr/>
              </p:nvSpPr>
              <p:spPr bwMode="auto">
                <a:xfrm>
                  <a:off x="281428" y="1579443"/>
                  <a:ext cx="2614039" cy="2648648"/>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pPr>
                  <a:endParaRPr lang="en-US" sz="2000" kern="0" dirty="0">
                    <a:gradFill>
                      <a:gsLst>
                        <a:gs pos="93162">
                          <a:srgbClr val="505050">
                            <a:lumMod val="50000"/>
                          </a:srgbClr>
                        </a:gs>
                        <a:gs pos="68000">
                          <a:srgbClr val="505050">
                            <a:lumMod val="50000"/>
                          </a:srgbClr>
                        </a:gs>
                      </a:gsLst>
                      <a:lin ang="5400000" scaled="0"/>
                    </a:gradFill>
                  </a:endParaRPr>
                </a:p>
              </p:txBody>
            </p:sp>
            <p:sp>
              <p:nvSpPr>
                <p:cNvPr id="264" name="Rectangle 263"/>
                <p:cNvSpPr/>
                <p:nvPr/>
              </p:nvSpPr>
              <p:spPr bwMode="auto">
                <a:xfrm>
                  <a:off x="433664" y="264094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Power BI Desktop</a:t>
                  </a:r>
                </a:p>
              </p:txBody>
            </p:sp>
            <p:sp>
              <p:nvSpPr>
                <p:cNvPr id="265" name="TextBox 264"/>
                <p:cNvSpPr txBox="1"/>
                <p:nvPr/>
              </p:nvSpPr>
              <p:spPr>
                <a:xfrm>
                  <a:off x="281428" y="1592262"/>
                  <a:ext cx="2599574" cy="433965"/>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Analysis/authoring</a:t>
                  </a:r>
                </a:p>
              </p:txBody>
            </p:sp>
            <p:cxnSp>
              <p:nvCxnSpPr>
                <p:cNvPr id="280" name="Straight Connector 279"/>
                <p:cNvCxnSpPr/>
                <p:nvPr/>
              </p:nvCxnSpPr>
              <p:spPr>
                <a:xfrm>
                  <a:off x="2833454" y="2474912"/>
                  <a:ext cx="182880" cy="0"/>
                </a:xfrm>
                <a:prstGeom prst="line">
                  <a:avLst/>
                </a:prstGeom>
                <a:noFill/>
                <a:ln w="22225" cap="flat" cmpd="sng" algn="ctr">
                  <a:solidFill>
                    <a:srgbClr val="0072C6"/>
                  </a:solidFill>
                  <a:prstDash val="solid"/>
                  <a:miter lim="800000"/>
                  <a:headEnd type="none" w="med" len="sm"/>
                  <a:tailEnd type="none" w="med" len="med"/>
                </a:ln>
                <a:effectLst/>
              </p:spPr>
            </p:cxnSp>
          </p:grpSp>
          <p:sp>
            <p:nvSpPr>
              <p:cNvPr id="88" name="Rectangle 87"/>
              <p:cNvSpPr/>
              <p:nvPr/>
            </p:nvSpPr>
            <p:spPr bwMode="auto">
              <a:xfrm>
                <a:off x="424130" y="3149590"/>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lin ang="0" scaled="0"/>
                    </a:gradFill>
                    <a:cs typeface="Segoe UI Semibold" panose="020B0702040204020203" pitchFamily="34" charset="0"/>
                  </a:rPr>
                  <a:t>  </a:t>
                </a:r>
                <a:r>
                  <a:rPr lang="en-US" sz="1300" kern="0" dirty="0">
                    <a:gradFill>
                      <a:gsLst>
                        <a:gs pos="93162">
                          <a:schemeClr val="bg1"/>
                        </a:gs>
                        <a:gs pos="68000">
                          <a:schemeClr val="bg1"/>
                        </a:gs>
                      </a:gsLst>
                      <a:lin ang="0" scaled="0"/>
                    </a:gradFill>
                    <a:cs typeface="Segoe UI Semibold" panose="020B0702040204020203" pitchFamily="34" charset="0"/>
                  </a:rPr>
                  <a:t>SQL Server </a:t>
                </a:r>
                <a:br>
                  <a:rPr lang="en-US" sz="1300" kern="0" dirty="0">
                    <a:gradFill>
                      <a:gsLst>
                        <a:gs pos="93162">
                          <a:schemeClr val="bg1"/>
                        </a:gs>
                        <a:gs pos="68000">
                          <a:schemeClr val="bg1"/>
                        </a:gs>
                      </a:gsLst>
                      <a:lin ang="0" scaled="0"/>
                    </a:gradFill>
                    <a:cs typeface="Segoe UI Semibold" panose="020B0702040204020203" pitchFamily="34" charset="0"/>
                  </a:rPr>
                </a:br>
                <a:r>
                  <a:rPr lang="en-US" sz="1300" kern="0" dirty="0">
                    <a:gradFill>
                      <a:gsLst>
                        <a:gs pos="93162">
                          <a:schemeClr val="bg1"/>
                        </a:gs>
                        <a:gs pos="68000">
                          <a:schemeClr val="bg1"/>
                        </a:gs>
                      </a:gsLst>
                      <a:lin ang="0" scaled="0"/>
                    </a:gradFill>
                    <a:cs typeface="Segoe UI Semibold" panose="020B0702040204020203" pitchFamily="34" charset="0"/>
                  </a:rPr>
                  <a:t>Mobile Report Publisher</a:t>
                </a:r>
              </a:p>
            </p:txBody>
          </p:sp>
          <p:sp>
            <p:nvSpPr>
              <p:cNvPr id="92" name="Rectangle 91"/>
              <p:cNvSpPr/>
              <p:nvPr/>
            </p:nvSpPr>
            <p:spPr bwMode="auto">
              <a:xfrm>
                <a:off x="423639" y="3664522"/>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SQL Server Report Builder/</a:t>
                </a:r>
              </a:p>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Report Designer</a:t>
                </a:r>
              </a:p>
            </p:txBody>
          </p:sp>
          <p:sp>
            <p:nvSpPr>
              <p:cNvPr id="93" name="Rectangle 92"/>
              <p:cNvSpPr/>
              <p:nvPr/>
            </p:nvSpPr>
            <p:spPr bwMode="auto">
              <a:xfrm>
                <a:off x="432504" y="213023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Excel</a:t>
                </a:r>
              </a:p>
            </p:txBody>
          </p:sp>
        </p:grpSp>
      </p:grpSp>
      <p:sp>
        <p:nvSpPr>
          <p:cNvPr id="13" name="TextBox 12"/>
          <p:cNvSpPr txBox="1"/>
          <p:nvPr/>
        </p:nvSpPr>
        <p:spPr>
          <a:xfrm>
            <a:off x="3162400" y="2909766"/>
            <a:ext cx="1389328"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On-premises</a:t>
            </a:r>
          </a:p>
        </p:txBody>
      </p:sp>
      <p:sp>
        <p:nvSpPr>
          <p:cNvPr id="96" name="TextBox 95"/>
          <p:cNvSpPr txBox="1"/>
          <p:nvPr/>
        </p:nvSpPr>
        <p:spPr>
          <a:xfrm>
            <a:off x="7734281" y="2907012"/>
            <a:ext cx="1152214"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Cloud</a:t>
            </a:r>
          </a:p>
        </p:txBody>
      </p:sp>
      <p:grpSp>
        <p:nvGrpSpPr>
          <p:cNvPr id="14" name="Group 13"/>
          <p:cNvGrpSpPr/>
          <p:nvPr/>
        </p:nvGrpSpPr>
        <p:grpSpPr>
          <a:xfrm>
            <a:off x="5920114" y="3164060"/>
            <a:ext cx="2583598" cy="3148228"/>
            <a:chOff x="5920072" y="3015195"/>
            <a:chExt cx="2583964" cy="3148674"/>
          </a:xfrm>
        </p:grpSpPr>
        <p:grpSp>
          <p:nvGrpSpPr>
            <p:cNvPr id="245" name="Group 244"/>
            <p:cNvGrpSpPr/>
            <p:nvPr/>
          </p:nvGrpSpPr>
          <p:grpSpPr>
            <a:xfrm>
              <a:off x="5920072" y="3015195"/>
              <a:ext cx="2583964" cy="3148674"/>
              <a:chOff x="5920072" y="3015588"/>
              <a:chExt cx="2583964" cy="3148674"/>
            </a:xfrm>
            <a:effectLst/>
          </p:grpSpPr>
          <p:sp>
            <p:nvSpPr>
              <p:cNvPr id="246" name="Rectangle 245"/>
              <p:cNvSpPr/>
              <p:nvPr/>
            </p:nvSpPr>
            <p:spPr bwMode="auto">
              <a:xfrm>
                <a:off x="5969000" y="3192462"/>
                <a:ext cx="2535036" cy="2971800"/>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cxnSp>
            <p:nvCxnSpPr>
              <p:cNvPr id="248" name="Straight Connector 247"/>
              <p:cNvCxnSpPr/>
              <p:nvPr/>
            </p:nvCxnSpPr>
            <p:spPr>
              <a:xfrm>
                <a:off x="7268435" y="3015588"/>
                <a:ext cx="0" cy="457200"/>
              </a:xfrm>
              <a:prstGeom prst="line">
                <a:avLst/>
              </a:prstGeom>
              <a:noFill/>
              <a:ln w="22225" cap="flat" cmpd="sng" algn="ctr">
                <a:solidFill>
                  <a:srgbClr val="0072C6"/>
                </a:solidFill>
                <a:prstDash val="solid"/>
                <a:miter lim="800000"/>
                <a:headEnd type="arrow" w="med" len="sm"/>
                <a:tailEnd type="none" w="med" len="med"/>
              </a:ln>
              <a:effectLst/>
            </p:spPr>
          </p:cxnSp>
          <p:sp>
            <p:nvSpPr>
              <p:cNvPr id="249" name="TextBox 248"/>
              <p:cNvSpPr txBox="1"/>
              <p:nvPr/>
            </p:nvSpPr>
            <p:spPr>
              <a:xfrm>
                <a:off x="5920072" y="5660363"/>
                <a:ext cx="2583798"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Non-Microsoft cloud data</a:t>
                </a:r>
              </a:p>
            </p:txBody>
          </p:sp>
        </p:grpSp>
        <p:pic>
          <p:nvPicPr>
            <p:cNvPr id="110" name="Picture 10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117402" y="5198188"/>
              <a:ext cx="1580214" cy="274320"/>
            </a:xfrm>
            <a:prstGeom prst="rect">
              <a:avLst/>
            </a:prstGeom>
          </p:spPr>
        </p:pic>
        <p:pic>
          <p:nvPicPr>
            <p:cNvPr id="111" name="Picture 11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7575404" y="3672754"/>
              <a:ext cx="784134" cy="548640"/>
            </a:xfrm>
            <a:prstGeom prst="rect">
              <a:avLst/>
            </a:prstGeom>
          </p:spPr>
        </p:pic>
        <p:pic>
          <p:nvPicPr>
            <p:cNvPr id="112" name="Picture 4" descr="http://tctechcrunch2011.files.wordpress.com/2012/11/twilio-logo-6a141664f35a78e9ac08eed627c2a859.pn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6105232" y="3677389"/>
              <a:ext cx="88700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6092886" y="4165117"/>
              <a:ext cx="1518559" cy="274320"/>
            </a:xfrm>
            <a:prstGeom prst="rect">
              <a:avLst/>
            </a:prstGeom>
          </p:spPr>
        </p:pic>
        <p:pic>
          <p:nvPicPr>
            <p:cNvPr id="118" name="Picture 117"/>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7389996" y="4521454"/>
              <a:ext cx="1005840" cy="439447"/>
            </a:xfrm>
            <a:prstGeom prst="rect">
              <a:avLst/>
            </a:prstGeom>
          </p:spPr>
        </p:pic>
        <p:pic>
          <p:nvPicPr>
            <p:cNvPr id="121" name="Picture 120"/>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064047" y="4625254"/>
              <a:ext cx="1212862" cy="411480"/>
            </a:xfrm>
            <a:prstGeom prst="rect">
              <a:avLst/>
            </a:prstGeom>
          </p:spPr>
        </p:pic>
      </p:grpSp>
      <p:grpSp>
        <p:nvGrpSpPr>
          <p:cNvPr id="126" name="Group 125"/>
          <p:cNvGrpSpPr/>
          <p:nvPr/>
        </p:nvGrpSpPr>
        <p:grpSpPr>
          <a:xfrm>
            <a:off x="3636344" y="2532149"/>
            <a:ext cx="541793" cy="436196"/>
            <a:chOff x="7761290" y="5683723"/>
            <a:chExt cx="875416" cy="704797"/>
          </a:xfrm>
          <a:solidFill>
            <a:schemeClr val="bg1"/>
          </a:solidFill>
        </p:grpSpPr>
        <p:sp>
          <p:nvSpPr>
            <p:cNvPr id="132" name="Freeform 131"/>
            <p:cNvSpPr>
              <a:spLocks noEditPoints="1"/>
            </p:cNvSpPr>
            <p:nvPr/>
          </p:nvSpPr>
          <p:spPr bwMode="auto">
            <a:xfrm>
              <a:off x="7761290" y="5683723"/>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3" name="Freeform 132"/>
            <p:cNvSpPr>
              <a:spLocks noEditPoints="1"/>
            </p:cNvSpPr>
            <p:nvPr/>
          </p:nvSpPr>
          <p:spPr bwMode="auto">
            <a:xfrm>
              <a:off x="8375197" y="5836799"/>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4" name="Freeform 133"/>
            <p:cNvSpPr>
              <a:spLocks noEditPoints="1"/>
            </p:cNvSpPr>
            <p:nvPr/>
          </p:nvSpPr>
          <p:spPr bwMode="auto">
            <a:xfrm>
              <a:off x="8051502" y="5788964"/>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grpSp>
      <p:sp>
        <p:nvSpPr>
          <p:cNvPr id="125" name="Freeform 124"/>
          <p:cNvSpPr>
            <a:spLocks noChangeAspect="1"/>
          </p:cNvSpPr>
          <p:nvPr/>
        </p:nvSpPr>
        <p:spPr bwMode="auto">
          <a:xfrm>
            <a:off x="7728128" y="2294382"/>
            <a:ext cx="487904" cy="319995"/>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p:spPr>
        <p:txBody>
          <a:bodyPr vert="horz" wrap="square" lIns="91388" tIns="45694" rIns="91388" bIns="456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61">
              <a:defRPr/>
            </a:pPr>
            <a:endParaRPr lang="en-US" dirty="0">
              <a:solidFill>
                <a:srgbClr val="FFFFFF"/>
              </a:solidFill>
            </a:endParaRPr>
          </a:p>
        </p:txBody>
      </p:sp>
      <p:cxnSp>
        <p:nvCxnSpPr>
          <p:cNvPr id="209" name="Elbow Connector 208"/>
          <p:cNvCxnSpPr/>
          <p:nvPr/>
        </p:nvCxnSpPr>
        <p:spPr>
          <a:xfrm rot="10800000">
            <a:off x="8616502" y="2559316"/>
            <a:ext cx="119221" cy="3031630"/>
          </a:xfrm>
          <a:prstGeom prst="bentConnector2">
            <a:avLst/>
          </a:prstGeom>
          <a:noFill/>
          <a:ln w="22225" cap="flat" cmpd="sng" algn="ctr">
            <a:solidFill>
              <a:srgbClr val="0072C6"/>
            </a:solidFill>
            <a:prstDash val="solid"/>
            <a:miter lim="800000"/>
            <a:headEnd type="none" w="med" len="sm"/>
            <a:tailEnd type="none"/>
          </a:ln>
          <a:effectLst/>
        </p:spPr>
      </p:cxnSp>
      <p:grpSp>
        <p:nvGrpSpPr>
          <p:cNvPr id="19" name="Group 18"/>
          <p:cNvGrpSpPr/>
          <p:nvPr/>
        </p:nvGrpSpPr>
        <p:grpSpPr>
          <a:xfrm>
            <a:off x="8702873" y="4864348"/>
            <a:ext cx="3366176" cy="1426051"/>
            <a:chOff x="8532139" y="4623509"/>
            <a:chExt cx="3300472" cy="1398216"/>
          </a:xfrm>
        </p:grpSpPr>
        <p:sp>
          <p:nvSpPr>
            <p:cNvPr id="101" name="Rectangle 100"/>
            <p:cNvSpPr/>
            <p:nvPr/>
          </p:nvSpPr>
          <p:spPr bwMode="auto">
            <a:xfrm>
              <a:off x="8564348" y="4650125"/>
              <a:ext cx="3268263" cy="137160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02" name="TextBox 101"/>
            <p:cNvSpPr txBox="1"/>
            <p:nvPr/>
          </p:nvSpPr>
          <p:spPr>
            <a:xfrm>
              <a:off x="8532139" y="4623509"/>
              <a:ext cx="1613548" cy="479709"/>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Apps</a:t>
              </a:r>
            </a:p>
          </p:txBody>
        </p:sp>
        <p:pic>
          <p:nvPicPr>
            <p:cNvPr id="103" name="Picture 1" descr="image00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58474" y="4736273"/>
              <a:ext cx="2194560" cy="12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p:nvPr/>
        </p:nvGrpSpPr>
        <p:grpSpPr>
          <a:xfrm>
            <a:off x="8702873" y="3252094"/>
            <a:ext cx="3366176" cy="1546526"/>
            <a:chOff x="8532139" y="3042725"/>
            <a:chExt cx="3300472" cy="1516340"/>
          </a:xfrm>
        </p:grpSpPr>
        <p:grpSp>
          <p:nvGrpSpPr>
            <p:cNvPr id="267" name="Group 266"/>
            <p:cNvGrpSpPr/>
            <p:nvPr/>
          </p:nvGrpSpPr>
          <p:grpSpPr>
            <a:xfrm>
              <a:off x="8532139" y="3042725"/>
              <a:ext cx="3300472" cy="1475921"/>
              <a:chOff x="8778197" y="4074975"/>
              <a:chExt cx="3074132" cy="1527050"/>
            </a:xfrm>
            <a:effectLst/>
          </p:grpSpPr>
          <p:sp>
            <p:nvSpPr>
              <p:cNvPr id="268" name="Rectangle 267"/>
              <p:cNvSpPr/>
              <p:nvPr/>
            </p:nvSpPr>
            <p:spPr bwMode="auto">
              <a:xfrm>
                <a:off x="8807823" y="4088303"/>
                <a:ext cx="3044506" cy="1513722"/>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91427"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69" name="TextBox 268"/>
              <p:cNvSpPr txBox="1"/>
              <p:nvPr/>
            </p:nvSpPr>
            <p:spPr>
              <a:xfrm>
                <a:off x="8778197" y="4074975"/>
                <a:ext cx="1645902" cy="496327"/>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Mobile</a:t>
                </a:r>
                <a:r>
                  <a:rPr lang="en-US" sz="1399" dirty="0">
                    <a:gradFill>
                      <a:gsLst>
                        <a:gs pos="6863">
                          <a:schemeClr val="tx2"/>
                        </a:gs>
                        <a:gs pos="17000">
                          <a:schemeClr val="tx2"/>
                        </a:gs>
                      </a:gsLst>
                      <a:lin ang="0" scaled="0"/>
                    </a:gradFill>
                  </a:rPr>
                  <a:t> </a:t>
                </a:r>
              </a:p>
            </p:txBody>
          </p:sp>
        </p:grp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36647" y="3338893"/>
              <a:ext cx="2537788" cy="1220172"/>
            </a:xfrm>
            <a:prstGeom prst="rect">
              <a:avLst/>
            </a:prstGeom>
          </p:spPr>
        </p:pic>
      </p:grpSp>
      <p:cxnSp>
        <p:nvCxnSpPr>
          <p:cNvPr id="105" name="Straight Arrow Connector 104"/>
          <p:cNvCxnSpPr/>
          <p:nvPr/>
        </p:nvCxnSpPr>
        <p:spPr>
          <a:xfrm flipH="1">
            <a:off x="8616502" y="4121764"/>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08" name="Straight Arrow Connector 107"/>
          <p:cNvCxnSpPr/>
          <p:nvPr/>
        </p:nvCxnSpPr>
        <p:spPr>
          <a:xfrm flipH="1">
            <a:off x="8633892" y="5590946"/>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3" name="Group 2"/>
          <p:cNvGrpSpPr/>
          <p:nvPr/>
        </p:nvGrpSpPr>
        <p:grpSpPr>
          <a:xfrm>
            <a:off x="8447372" y="1723069"/>
            <a:ext cx="3621678" cy="1438763"/>
            <a:chOff x="8281624" y="1543545"/>
            <a:chExt cx="3550987" cy="1410680"/>
          </a:xfrm>
          <a:solidFill>
            <a:schemeClr val="bg1">
              <a:lumMod val="95000"/>
            </a:schemeClr>
          </a:solidFill>
        </p:grpSpPr>
        <p:grpSp>
          <p:nvGrpSpPr>
            <p:cNvPr id="5" name="Group 4"/>
            <p:cNvGrpSpPr/>
            <p:nvPr/>
          </p:nvGrpSpPr>
          <p:grpSpPr>
            <a:xfrm>
              <a:off x="8281624" y="1543545"/>
              <a:ext cx="3550987" cy="1410680"/>
              <a:chOff x="8281624" y="1548883"/>
              <a:chExt cx="3550987" cy="1554481"/>
            </a:xfrm>
            <a:grpFill/>
          </p:grpSpPr>
          <p:sp>
            <p:nvSpPr>
              <p:cNvPr id="193" name="Rectangle 192"/>
              <p:cNvSpPr/>
              <p:nvPr/>
            </p:nvSpPr>
            <p:spPr bwMode="auto">
              <a:xfrm>
                <a:off x="8563791" y="1548884"/>
                <a:ext cx="3268820" cy="155448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94" name="TextBox 193"/>
              <p:cNvSpPr txBox="1"/>
              <p:nvPr/>
            </p:nvSpPr>
            <p:spPr>
              <a:xfrm>
                <a:off x="8563791" y="1548883"/>
                <a:ext cx="1613547" cy="46876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Web</a:t>
                </a:r>
              </a:p>
            </p:txBody>
          </p:sp>
          <p:cxnSp>
            <p:nvCxnSpPr>
              <p:cNvPr id="208" name="Straight Arrow Connector 207"/>
              <p:cNvCxnSpPr/>
              <p:nvPr/>
            </p:nvCxnSpPr>
            <p:spPr>
              <a:xfrm flipH="1">
                <a:off x="8281624" y="2457935"/>
                <a:ext cx="365760" cy="0"/>
              </a:xfrm>
              <a:prstGeom prst="straightConnector1">
                <a:avLst/>
              </a:prstGeom>
              <a:grpFill/>
              <a:ln w="22225" cap="flat" cmpd="sng" algn="ctr">
                <a:solidFill>
                  <a:srgbClr val="0072C6"/>
                </a:solidFill>
                <a:prstDash val="solid"/>
                <a:miter lim="800000"/>
                <a:headEnd type="arrow" w="med" len="sm"/>
                <a:tailEnd type="none" w="med" len="med"/>
              </a:ln>
              <a:effectLst/>
            </p:spPr>
          </p:cxnSp>
        </p:grpSp>
        <p:pic>
          <p:nvPicPr>
            <p:cNvPr id="94" name="Picture 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43984" y="1638717"/>
              <a:ext cx="2194560" cy="1290692"/>
            </a:xfrm>
            <a:prstGeom prst="rect">
              <a:avLst/>
            </a:prstGeom>
            <a:grpFill/>
          </p:spPr>
        </p:pic>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Microsoft business intelligence &amp; analytics</a:t>
            </a:r>
          </a:p>
        </p:txBody>
      </p:sp>
    </p:spTree>
    <p:extLst>
      <p:ext uri="{BB962C8B-B14F-4D97-AF65-F5344CB8AC3E}">
        <p14:creationId xmlns:p14="http://schemas.microsoft.com/office/powerpoint/2010/main" val="1042250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animEffect transition="in" filter="fade">
                                      <p:cBhvr>
                                        <p:cTn id="11" dur="500"/>
                                        <p:tgtEl>
                                          <p:spTgt spid="252"/>
                                        </p:tgtEl>
                                      </p:cBhvr>
                                    </p:animEffect>
                                  </p:childTnLst>
                                </p:cTn>
                              </p:par>
                              <p:par>
                                <p:cTn id="12" presetID="10" presetClass="entr" presetSubtype="0" fill="hold" nodeType="withEffect">
                                  <p:stCondLst>
                                    <p:cond delay="0"/>
                                  </p:stCondLst>
                                  <p:childTnLst>
                                    <p:set>
                                      <p:cBhvr>
                                        <p:cTn id="13" dur="1" fill="hold">
                                          <p:stCondLst>
                                            <p:cond delay="0"/>
                                          </p:stCondLst>
                                        </p:cTn>
                                        <p:tgtEl>
                                          <p:spTgt spid="281"/>
                                        </p:tgtEl>
                                        <p:attrNameLst>
                                          <p:attrName>style.visibility</p:attrName>
                                        </p:attrNameLst>
                                      </p:cBhvr>
                                      <p:to>
                                        <p:strVal val="visible"/>
                                      </p:to>
                                    </p:set>
                                    <p:animEffect transition="in" filter="fade">
                                      <p:cBhvr>
                                        <p:cTn id="14" dur="500"/>
                                        <p:tgtEl>
                                          <p:spTgt spid="281"/>
                                        </p:tgtEl>
                                      </p:cBhvr>
                                    </p:animEffect>
                                  </p:childTnLst>
                                </p:cTn>
                              </p:par>
                              <p:par>
                                <p:cTn id="15" presetID="10" presetClass="entr" presetSubtype="0" fill="hold" nodeType="withEffect">
                                  <p:stCondLst>
                                    <p:cond delay="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5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0188" y="6683375"/>
            <a:ext cx="776287" cy="311150"/>
          </a:xfrm>
          <a:prstGeom prst="rect">
            <a:avLst/>
          </a:prstGeom>
        </p:spPr>
        <p:txBody>
          <a:bodyPr/>
          <a:lstStyle/>
          <a:p>
            <a:fld id="{FAADACFB-7C71-4E89-89D2-7BBA40B7BFA9}" type="slidenum">
              <a:rPr lang="en-US" smtClean="0">
                <a:solidFill>
                  <a:srgbClr val="505050"/>
                </a:solidFill>
              </a:rPr>
              <a:pPr/>
              <a:t>24</a:t>
            </a:fld>
            <a:endParaRPr lang="en-US" dirty="0">
              <a:solidFill>
                <a:srgbClr val="505050"/>
              </a:solidFill>
            </a:endParaRPr>
          </a:p>
        </p:txBody>
      </p:sp>
      <p:pic>
        <p:nvPicPr>
          <p:cNvPr id="9" name="Picture 8"/>
          <p:cNvPicPr>
            <a:picLocks noChangeAspect="1"/>
          </p:cNvPicPr>
          <p:nvPr/>
        </p:nvPicPr>
        <p:blipFill>
          <a:blip r:embed="rId3"/>
          <a:stretch>
            <a:fillRect/>
          </a:stretch>
        </p:blipFill>
        <p:spPr>
          <a:xfrm>
            <a:off x="181973" y="-24536"/>
            <a:ext cx="12254501" cy="7043088"/>
          </a:xfrm>
          <a:prstGeom prst="rect">
            <a:avLst/>
          </a:prstGeom>
        </p:spPr>
      </p:pic>
      <p:sp>
        <p:nvSpPr>
          <p:cNvPr id="4" name="Rectangle 38"/>
          <p:cNvSpPr/>
          <p:nvPr/>
        </p:nvSpPr>
        <p:spPr>
          <a:xfrm>
            <a:off x="0" y="-1"/>
            <a:ext cx="5405863" cy="6994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17" tIns="95117" rIns="95117" bIns="95117" numCol="1" spcCol="0" rtlCol="0" fromWordArt="0" anchor="b" anchorCtr="0" forceAA="0" compatLnSpc="1">
            <a:prstTxWarp prst="textNoShape">
              <a:avLst/>
            </a:prstTxWarp>
            <a:noAutofit/>
          </a:bodyPr>
          <a:lstStyle/>
          <a:p>
            <a:pPr algn="r" defTabSz="951156"/>
            <a:endParaRPr lang="en-US" sz="1248" dirty="0">
              <a:solidFill>
                <a:srgbClr val="FFFFFF"/>
              </a:solidFill>
            </a:endParaRPr>
          </a:p>
        </p:txBody>
      </p:sp>
      <p:sp>
        <p:nvSpPr>
          <p:cNvPr id="8" name="Rectangle 7"/>
          <p:cNvSpPr/>
          <p:nvPr/>
        </p:nvSpPr>
        <p:spPr>
          <a:xfrm>
            <a:off x="300936" y="1897062"/>
            <a:ext cx="4893265" cy="2246769"/>
          </a:xfrm>
          <a:prstGeom prst="rect">
            <a:avLst/>
          </a:prstGeom>
        </p:spPr>
        <p:txBody>
          <a:bodyPr wrap="square">
            <a:spAutoFit/>
          </a:bodyPr>
          <a:lstStyle/>
          <a:p>
            <a:pPr marL="116575" defTabSz="932563">
              <a:spcAft>
                <a:spcPts val="612"/>
              </a:spcAft>
            </a:pPr>
            <a:r>
              <a:rPr lang="en-US" sz="2800" spc="-104" dirty="0">
                <a:ln w="3175">
                  <a:noFill/>
                </a:ln>
                <a:solidFill>
                  <a:schemeClr val="bg2"/>
                </a:solidFill>
                <a:cs typeface="Arial" charset="0"/>
              </a:rPr>
              <a:t>Power BI transforms your company’s data into rich visuals and analytics. Stay in the know, spot trends as they happen, and push your business further</a:t>
            </a:r>
          </a:p>
        </p:txBody>
      </p:sp>
      <p:sp>
        <p:nvSpPr>
          <p:cNvPr id="10" name="TextBox 9"/>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Power BI</a:t>
            </a:r>
          </a:p>
        </p:txBody>
      </p:sp>
    </p:spTree>
    <p:extLst>
      <p:ext uri="{BB962C8B-B14F-4D97-AF65-F5344CB8AC3E}">
        <p14:creationId xmlns:p14="http://schemas.microsoft.com/office/powerpoint/2010/main" val="37752578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5964466" y="237102"/>
            <a:ext cx="6151347" cy="6599354"/>
          </a:xfrm>
          <a:prstGeom prst="rect">
            <a:avLst/>
          </a:prstGeom>
        </p:spPr>
      </p:pic>
      <p:grpSp>
        <p:nvGrpSpPr>
          <p:cNvPr id="5" name="Group 4"/>
          <p:cNvGrpSpPr/>
          <p:nvPr/>
        </p:nvGrpSpPr>
        <p:grpSpPr>
          <a:xfrm>
            <a:off x="-25323" y="-9206"/>
            <a:ext cx="5557889" cy="7003236"/>
            <a:chOff x="-25322" y="-9206"/>
            <a:chExt cx="5481560" cy="7003236"/>
          </a:xfrm>
          <a:solidFill>
            <a:schemeClr val="accent1"/>
          </a:solidFill>
        </p:grpSpPr>
        <p:sp>
          <p:nvSpPr>
            <p:cNvPr id="6" name="Rectangle 5"/>
            <p:cNvSpPr/>
            <p:nvPr/>
          </p:nvSpPr>
          <p:spPr bwMode="auto">
            <a:xfrm>
              <a:off x="-25322" y="-9206"/>
              <a:ext cx="5481559" cy="700323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7" name="Rectangle 6"/>
            <p:cNvSpPr/>
            <p:nvPr/>
          </p:nvSpPr>
          <p:spPr>
            <a:xfrm>
              <a:off x="274638" y="2476749"/>
              <a:ext cx="5181600" cy="1846659"/>
            </a:xfrm>
            <a:prstGeom prst="rect">
              <a:avLst/>
            </a:prstGeom>
            <a:noFill/>
          </p:spPr>
          <p:txBody>
            <a:bodyPr wrap="square" lIns="146304" tIns="91440" rIns="146304" bIns="91440">
              <a:spAutoFit/>
            </a:bodyPr>
            <a:lstStyle/>
            <a:p>
              <a:pPr marL="116575" defTabSz="932563">
                <a:spcAft>
                  <a:spcPts val="612"/>
                </a:spcAft>
              </a:pPr>
              <a:r>
                <a:rPr lang="en-US" sz="3600" spc="-104" dirty="0">
                  <a:ln w="3175">
                    <a:noFill/>
                  </a:ln>
                  <a:solidFill>
                    <a:schemeClr val="bg2"/>
                  </a:solidFill>
                  <a:latin typeface="Segoe UI Semibold" panose="020B0702040204020203" pitchFamily="34" charset="0"/>
                  <a:cs typeface="Segoe UI Semibold" panose="020B0702040204020203" pitchFamily="34" charset="0"/>
                </a:rPr>
                <a:t>Visualize any data </a:t>
              </a:r>
              <a:br>
                <a:rPr lang="en-US" sz="3600" spc="-104" dirty="0">
                  <a:ln w="3175">
                    <a:noFill/>
                  </a:ln>
                  <a:solidFill>
                    <a:schemeClr val="bg2"/>
                  </a:solidFill>
                  <a:latin typeface="Segoe UI Semibold" panose="020B0702040204020203" pitchFamily="34" charset="0"/>
                  <a:cs typeface="Segoe UI Semibold" panose="020B0702040204020203" pitchFamily="34" charset="0"/>
                </a:rPr>
              </a:br>
              <a:r>
                <a:rPr lang="en-US" sz="3600" spc="-104" dirty="0">
                  <a:ln w="3175">
                    <a:noFill/>
                  </a:ln>
                  <a:solidFill>
                    <a:schemeClr val="bg2"/>
                  </a:solidFill>
                  <a:latin typeface="Segoe UI Semibold" panose="020B0702040204020203" pitchFamily="34" charset="0"/>
                  <a:cs typeface="Segoe UI Semibold" panose="020B0702040204020203" pitchFamily="34" charset="0"/>
                </a:rPr>
                <a:t>any way with Power BI custom visuals</a:t>
              </a:r>
            </a:p>
          </p:txBody>
        </p:sp>
      </p:grpSp>
    </p:spTree>
    <p:extLst>
      <p:ext uri="{BB962C8B-B14F-4D97-AF65-F5344CB8AC3E}">
        <p14:creationId xmlns:p14="http://schemas.microsoft.com/office/powerpoint/2010/main" val="2160172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274638" y="1814184"/>
            <a:ext cx="3060963" cy="4700916"/>
            <a:chOff x="274638" y="1814184"/>
            <a:chExt cx="3060963" cy="4700916"/>
          </a:xfrm>
        </p:grpSpPr>
        <p:sp>
          <p:nvSpPr>
            <p:cNvPr id="26" name="Rectangle 25"/>
            <p:cNvSpPr/>
            <p:nvPr/>
          </p:nvSpPr>
          <p:spPr>
            <a:xfrm>
              <a:off x="293655" y="1814184"/>
              <a:ext cx="2926080" cy="470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endParaRPr lang="en-US" sz="2000" dirty="0">
                <a:gradFill>
                  <a:gsLst>
                    <a:gs pos="6863">
                      <a:schemeClr val="tx2"/>
                    </a:gs>
                    <a:gs pos="17000">
                      <a:schemeClr val="tx2"/>
                    </a:gs>
                  </a:gsLst>
                  <a:lin ang="5400000" scaled="1"/>
                </a:gradFill>
                <a:cs typeface="Segoe UI Light" panose="020B0502040204020203" pitchFamily="34" charset="0"/>
              </a:endParaRPr>
            </a:p>
          </p:txBody>
        </p:sp>
        <p:sp>
          <p:nvSpPr>
            <p:cNvPr id="29" name="TextBox 28"/>
            <p:cNvSpPr txBox="1"/>
            <p:nvPr/>
          </p:nvSpPr>
          <p:spPr>
            <a:xfrm>
              <a:off x="274638" y="1825504"/>
              <a:ext cx="2861237" cy="633747"/>
            </a:xfrm>
            <a:prstGeom prst="rect">
              <a:avLst/>
            </a:prstGeom>
            <a:noFill/>
          </p:spPr>
          <p:txBody>
            <a:bodyPr wrap="square" lIns="186521" tIns="149217" rIns="186521" bIns="149217" rtlCol="0">
              <a:spAutoFit/>
            </a:bodyPr>
            <a:lstStyle/>
            <a:p>
              <a:pPr defTabSz="932509">
                <a:lnSpc>
                  <a:spcPct val="90000"/>
                </a:lnSpc>
                <a:spcAft>
                  <a:spcPts val="612"/>
                </a:spcAft>
              </a:pPr>
              <a:r>
                <a:rPr lang="en-US" sz="2400"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t>Self-service BI</a:t>
              </a:r>
            </a:p>
          </p:txBody>
        </p:sp>
        <p:sp>
          <p:nvSpPr>
            <p:cNvPr id="30" name="Rectangle 29"/>
            <p:cNvSpPr/>
            <p:nvPr/>
          </p:nvSpPr>
          <p:spPr>
            <a:xfrm>
              <a:off x="304640" y="3369269"/>
              <a:ext cx="3030961" cy="2337793"/>
            </a:xfrm>
            <a:prstGeom prst="rect">
              <a:avLst/>
            </a:prstGeom>
          </p:spPr>
          <p:txBody>
            <a:bodyPr wrap="square" lIns="91440" tIns="91427" rIns="182880" bIns="91427">
              <a:spAutoFit/>
            </a:bodyPr>
            <a:lstStyle/>
            <a:p>
              <a:pPr marL="71425" indent="-71425" defTabSz="931941">
                <a:spcBef>
                  <a:spcPts val="600"/>
                </a:spcBef>
                <a:spcAft>
                  <a:spcPts val="600"/>
                </a:spcAft>
              </a:pPr>
              <a:r>
                <a:rPr lang="en-US" sz="1399" dirty="0">
                  <a:gradFill>
                    <a:gsLst>
                      <a:gs pos="83000">
                        <a:srgbClr val="505050"/>
                      </a:gs>
                      <a:gs pos="100000">
                        <a:srgbClr val="505050"/>
                      </a:gs>
                    </a:gsLst>
                    <a:lin ang="5400000" scaled="1"/>
                  </a:gradFill>
                </a:rPr>
                <a:t>“Microsoft </a:t>
              </a:r>
              <a:r>
                <a:rPr lang="en-US" sz="1399" b="1" dirty="0">
                  <a:gradFill>
                    <a:gsLst>
                      <a:gs pos="83000">
                        <a:srgbClr val="505050"/>
                      </a:gs>
                      <a:gs pos="100000">
                        <a:srgbClr val="505050"/>
                      </a:gs>
                    </a:gsLst>
                    <a:lin ang="5400000" scaled="1"/>
                  </a:gradFill>
                </a:rPr>
                <a:t>Power BI </a:t>
              </a:r>
              <a:r>
                <a:rPr lang="en-US" sz="1399" dirty="0">
                  <a:gradFill>
                    <a:gsLst>
                      <a:gs pos="83000">
                        <a:srgbClr val="505050"/>
                      </a:gs>
                      <a:gs pos="100000">
                        <a:srgbClr val="505050"/>
                      </a:gs>
                    </a:gsLst>
                    <a:lin ang="5400000" scaled="1"/>
                  </a:gradFill>
                </a:rPr>
                <a:t>is our only BI solution. We had a solution previously that was fine for us as a brand new startup organization. But as we grew, we needed something more dynamic, more visually appealing and more user-friendly for our colleagues. Power BI fits the bill in all of those respects.” </a:t>
              </a:r>
            </a:p>
          </p:txBody>
        </p:sp>
        <p:sp>
          <p:nvSpPr>
            <p:cNvPr id="31" name="Rectangle 30"/>
            <p:cNvSpPr/>
            <p:nvPr/>
          </p:nvSpPr>
          <p:spPr>
            <a:xfrm>
              <a:off x="288891" y="5592553"/>
              <a:ext cx="2861207" cy="681314"/>
            </a:xfrm>
            <a:prstGeom prst="rect">
              <a:avLst/>
            </a:prstGeom>
          </p:spPr>
          <p:txBody>
            <a:bodyPr wrap="square" lIns="182880" tIns="91427" rIns="182880" bIns="91427">
              <a:spAutoFit/>
            </a:bodyPr>
            <a:lstStyle/>
            <a:p>
              <a:pPr defTabSz="913841"/>
              <a:r>
                <a:rPr lang="en-US" sz="1076" dirty="0">
                  <a:gradFill>
                    <a:gsLst>
                      <a:gs pos="83000">
                        <a:srgbClr val="505050"/>
                      </a:gs>
                      <a:gs pos="100000">
                        <a:srgbClr val="505050"/>
                      </a:gs>
                    </a:gsLst>
                    <a:lin ang="5400000" scaled="1"/>
                  </a:gradFill>
                </a:rPr>
                <a:t>Bruce Rioch</a:t>
              </a:r>
            </a:p>
            <a:p>
              <a:pPr defTabSz="913841"/>
              <a:r>
                <a:rPr lang="en-US" sz="1076" dirty="0">
                  <a:gradFill>
                    <a:gsLst>
                      <a:gs pos="83000">
                        <a:srgbClr val="505050"/>
                      </a:gs>
                      <a:gs pos="100000">
                        <a:srgbClr val="505050"/>
                      </a:gs>
                    </a:gsLst>
                    <a:lin ang="5400000" scaled="1"/>
                  </a:gradFill>
                </a:rPr>
                <a:t>Director Microsoft Technologies &amp; BI</a:t>
              </a:r>
            </a:p>
            <a:p>
              <a:pPr defTabSz="913841"/>
              <a:r>
                <a:rPr lang="en-US" sz="1076" b="1" dirty="0">
                  <a:gradFill>
                    <a:gsLst>
                      <a:gs pos="83000">
                        <a:srgbClr val="505050"/>
                      </a:gs>
                      <a:gs pos="100000">
                        <a:srgbClr val="505050"/>
                      </a:gs>
                    </a:gsLst>
                    <a:lin ang="5400000" scaled="1"/>
                  </a:gradFill>
                </a:rPr>
                <a:t>Metro Bank</a:t>
              </a: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720" y="2817361"/>
              <a:ext cx="1228718" cy="391452"/>
            </a:xfrm>
            <a:prstGeom prst="rect">
              <a:avLst/>
            </a:prstGeom>
          </p:spPr>
        </p:pic>
      </p:grpSp>
      <p:grpSp>
        <p:nvGrpSpPr>
          <p:cNvPr id="9" name="Group 8"/>
          <p:cNvGrpSpPr/>
          <p:nvPr/>
        </p:nvGrpSpPr>
        <p:grpSpPr>
          <a:xfrm>
            <a:off x="3242891" y="1814184"/>
            <a:ext cx="2941732" cy="4700916"/>
            <a:chOff x="3242891" y="1814184"/>
            <a:chExt cx="2941732" cy="4700916"/>
          </a:xfrm>
        </p:grpSpPr>
        <p:sp>
          <p:nvSpPr>
            <p:cNvPr id="27" name="Rectangle 26"/>
            <p:cNvSpPr/>
            <p:nvPr/>
          </p:nvSpPr>
          <p:spPr>
            <a:xfrm>
              <a:off x="3258543" y="1814184"/>
              <a:ext cx="2926080" cy="470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endParaRPr lang="en-US" sz="2000" dirty="0">
                <a:gradFill>
                  <a:gsLst>
                    <a:gs pos="6863">
                      <a:schemeClr val="tx2"/>
                    </a:gs>
                    <a:gs pos="17000">
                      <a:schemeClr val="tx2"/>
                    </a:gs>
                  </a:gsLst>
                  <a:lin ang="5400000" scaled="1"/>
                </a:gradFill>
                <a:cs typeface="Segoe UI Light" panose="020B0502040204020203" pitchFamily="34" charset="0"/>
              </a:endParaRPr>
            </a:p>
          </p:txBody>
        </p:sp>
        <p:sp>
          <p:nvSpPr>
            <p:cNvPr id="12" name="Rectangle 11"/>
            <p:cNvSpPr/>
            <p:nvPr/>
          </p:nvSpPr>
          <p:spPr>
            <a:xfrm>
              <a:off x="3253259" y="3369269"/>
              <a:ext cx="2927412" cy="1907163"/>
            </a:xfrm>
            <a:prstGeom prst="rect">
              <a:avLst/>
            </a:prstGeom>
          </p:spPr>
          <p:txBody>
            <a:bodyPr wrap="square" lIns="91440" tIns="91427" rIns="182880" bIns="91427">
              <a:spAutoFit/>
            </a:bodyPr>
            <a:lstStyle/>
            <a:p>
              <a:pPr marL="71425" indent="-71425" defTabSz="931941">
                <a:spcBef>
                  <a:spcPts val="600"/>
                </a:spcBef>
                <a:spcAft>
                  <a:spcPts val="600"/>
                </a:spcAft>
              </a:pPr>
              <a:r>
                <a:rPr lang="en-US" sz="1399" dirty="0">
                  <a:gradFill>
                    <a:gsLst>
                      <a:gs pos="83000">
                        <a:srgbClr val="505050"/>
                      </a:gs>
                      <a:gs pos="100000">
                        <a:srgbClr val="505050"/>
                      </a:gs>
                    </a:gsLst>
                    <a:lin ang="5400000" scaled="1"/>
                  </a:gradFill>
                </a:rPr>
                <a:t>“By using Microsoft </a:t>
              </a:r>
              <a:r>
                <a:rPr lang="en-US" sz="1399" b="1" dirty="0">
                  <a:gradFill>
                    <a:gsLst>
                      <a:gs pos="83000">
                        <a:srgbClr val="505050"/>
                      </a:gs>
                      <a:gs pos="100000">
                        <a:srgbClr val="505050"/>
                      </a:gs>
                    </a:gsLst>
                    <a:lin ang="5400000" scaled="1"/>
                  </a:gradFill>
                </a:rPr>
                <a:t>Azure</a:t>
              </a:r>
              <a:r>
                <a:rPr lang="en-US" sz="1399" dirty="0">
                  <a:gradFill>
                    <a:gsLst>
                      <a:gs pos="83000">
                        <a:srgbClr val="505050"/>
                      </a:gs>
                      <a:gs pos="100000">
                        <a:srgbClr val="505050"/>
                      </a:gs>
                    </a:gsLst>
                    <a:lin ang="5400000" scaled="1"/>
                  </a:gradFill>
                </a:rPr>
                <a:t> </a:t>
              </a:r>
              <a:r>
                <a:rPr lang="en-US" sz="1399" b="1" dirty="0">
                  <a:gradFill>
                    <a:gsLst>
                      <a:gs pos="83000">
                        <a:srgbClr val="505050"/>
                      </a:gs>
                      <a:gs pos="100000">
                        <a:srgbClr val="505050"/>
                      </a:gs>
                    </a:gsLst>
                    <a:lin ang="5400000" scaled="1"/>
                  </a:gradFill>
                </a:rPr>
                <a:t>HDInsight</a:t>
              </a:r>
              <a:r>
                <a:rPr lang="en-US" sz="1399" dirty="0">
                  <a:gradFill>
                    <a:gsLst>
                      <a:gs pos="83000">
                        <a:srgbClr val="505050"/>
                      </a:gs>
                      <a:gs pos="100000">
                        <a:srgbClr val="505050"/>
                      </a:gs>
                    </a:gsLst>
                    <a:lin ang="5400000" scaled="1"/>
                  </a:gradFill>
                </a:rPr>
                <a:t>, </a:t>
              </a:r>
              <a:r>
                <a:rPr lang="en-US" sz="1399" b="1" dirty="0">
                  <a:gradFill>
                    <a:gsLst>
                      <a:gs pos="83000">
                        <a:srgbClr val="505050"/>
                      </a:gs>
                      <a:gs pos="100000">
                        <a:srgbClr val="505050"/>
                      </a:gs>
                    </a:gsLst>
                    <a:lin ang="5400000" scaled="1"/>
                  </a:gradFill>
                </a:rPr>
                <a:t>SQL Server</a:t>
              </a:r>
              <a:r>
                <a:rPr lang="en-US" sz="1399" dirty="0">
                  <a:gradFill>
                    <a:gsLst>
                      <a:gs pos="83000">
                        <a:srgbClr val="505050"/>
                      </a:gs>
                      <a:gs pos="100000">
                        <a:srgbClr val="505050"/>
                      </a:gs>
                    </a:gsLst>
                    <a:lin ang="5400000" scaled="1"/>
                  </a:gradFill>
                </a:rPr>
                <a:t>, and </a:t>
              </a:r>
              <a:r>
                <a:rPr lang="en-US" sz="1399" b="1" dirty="0">
                  <a:gradFill>
                    <a:gsLst>
                      <a:gs pos="83000">
                        <a:srgbClr val="505050"/>
                      </a:gs>
                      <a:gs pos="100000">
                        <a:srgbClr val="505050"/>
                      </a:gs>
                    </a:gsLst>
                    <a:lin ang="5400000" scaled="1"/>
                  </a:gradFill>
                </a:rPr>
                <a:t>Power BI </a:t>
              </a:r>
              <a:r>
                <a:rPr lang="en-US" sz="1399" dirty="0">
                  <a:gradFill>
                    <a:gsLst>
                      <a:gs pos="83000">
                        <a:srgbClr val="505050"/>
                      </a:gs>
                      <a:gs pos="100000">
                        <a:srgbClr val="505050"/>
                      </a:gs>
                    </a:gsLst>
                    <a:lin ang="5400000" scaled="1"/>
                  </a:gradFill>
                </a:rPr>
                <a:t>we can collect, analyze, and generate near-real-time BI with Big Data collected from social media feeds, GPS signals, and data from government systems.”</a:t>
              </a:r>
            </a:p>
          </p:txBody>
        </p:sp>
        <p:sp>
          <p:nvSpPr>
            <p:cNvPr id="14" name="Rectangle 13"/>
            <p:cNvSpPr/>
            <p:nvPr/>
          </p:nvSpPr>
          <p:spPr>
            <a:xfrm>
              <a:off x="3242891" y="5198026"/>
              <a:ext cx="2906383" cy="691200"/>
            </a:xfrm>
            <a:prstGeom prst="rect">
              <a:avLst/>
            </a:prstGeom>
          </p:spPr>
          <p:txBody>
            <a:bodyPr wrap="square" lIns="182880" tIns="91427" rIns="182880" bIns="91427">
              <a:spAutoFit/>
            </a:bodyPr>
            <a:lstStyle/>
            <a:p>
              <a:pPr defTabSz="913841"/>
              <a:r>
                <a:rPr lang="en-US" sz="1076" dirty="0">
                  <a:gradFill>
                    <a:gsLst>
                      <a:gs pos="83000">
                        <a:srgbClr val="505050"/>
                      </a:gs>
                      <a:gs pos="100000">
                        <a:srgbClr val="505050"/>
                      </a:gs>
                    </a:gsLst>
                    <a:lin ang="5400000" scaled="1"/>
                  </a:gradFill>
                </a:rPr>
                <a:t>Lluis Sanz Marco</a:t>
              </a:r>
            </a:p>
            <a:p>
              <a:pPr defTabSz="913841"/>
              <a:r>
                <a:rPr lang="en-US" sz="1076" dirty="0">
                  <a:gradFill>
                    <a:gsLst>
                      <a:gs pos="83000">
                        <a:srgbClr val="505050"/>
                      </a:gs>
                      <a:gs pos="100000">
                        <a:srgbClr val="505050"/>
                      </a:gs>
                    </a:gsLst>
                    <a:lin ang="5400000" scaled="1"/>
                  </a:gradFill>
                </a:rPr>
                <a:t>Director of Information</a:t>
              </a:r>
            </a:p>
            <a:p>
              <a:pPr defTabSz="913841"/>
              <a:r>
                <a:rPr lang="en-US" sz="1076" b="1" dirty="0">
                  <a:gradFill>
                    <a:gsLst>
                      <a:gs pos="83000">
                        <a:srgbClr val="505050"/>
                      </a:gs>
                      <a:gs pos="100000">
                        <a:srgbClr val="505050"/>
                      </a:gs>
                    </a:gsLst>
                    <a:lin ang="5400000" scaled="1"/>
                  </a:gradFill>
                </a:rPr>
                <a:t>Municipal, Institute of Information</a:t>
              </a:r>
            </a:p>
          </p:txBody>
        </p:sp>
        <p:pic>
          <p:nvPicPr>
            <p:cNvPr id="18" name="Picture 17" descr="http://bestbarcelona.org/WEC/images/logos/logo-ajuntamentBCN.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12110" y="2790841"/>
              <a:ext cx="1650413" cy="44449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3265417" y="1825504"/>
              <a:ext cx="2843167" cy="633747"/>
            </a:xfrm>
            <a:prstGeom prst="rect">
              <a:avLst/>
            </a:prstGeom>
            <a:noFill/>
          </p:spPr>
          <p:txBody>
            <a:bodyPr wrap="square" lIns="186521" tIns="149217" rIns="186521" bIns="149217" rtlCol="0">
              <a:spAutoFit/>
            </a:bodyPr>
            <a:lstStyle/>
            <a:p>
              <a:pPr defTabSz="932509">
                <a:lnSpc>
                  <a:spcPct val="90000"/>
                </a:lnSpc>
                <a:spcAft>
                  <a:spcPts val="612"/>
                </a:spcAft>
              </a:pPr>
              <a:r>
                <a:rPr lang="en-US" sz="2400"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t>Big Data</a:t>
              </a:r>
            </a:p>
          </p:txBody>
        </p:sp>
      </p:grpSp>
      <p:grpSp>
        <p:nvGrpSpPr>
          <p:cNvPr id="10" name="Group 9"/>
          <p:cNvGrpSpPr/>
          <p:nvPr/>
        </p:nvGrpSpPr>
        <p:grpSpPr>
          <a:xfrm>
            <a:off x="6223431" y="1814184"/>
            <a:ext cx="3052632" cy="4700916"/>
            <a:chOff x="6223431" y="1814184"/>
            <a:chExt cx="3052632" cy="4700916"/>
          </a:xfrm>
        </p:grpSpPr>
        <p:sp>
          <p:nvSpPr>
            <p:cNvPr id="39" name="Rectangle 38"/>
            <p:cNvSpPr/>
            <p:nvPr/>
          </p:nvSpPr>
          <p:spPr>
            <a:xfrm>
              <a:off x="6223431" y="1814184"/>
              <a:ext cx="2926080" cy="470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endParaRPr lang="en-US" sz="2000" dirty="0">
                <a:gradFill>
                  <a:gsLst>
                    <a:gs pos="6863">
                      <a:schemeClr val="tx2"/>
                    </a:gs>
                    <a:gs pos="17000">
                      <a:schemeClr val="tx2"/>
                    </a:gs>
                  </a:gsLst>
                  <a:lin ang="5400000" scaled="1"/>
                </a:gradFill>
                <a:cs typeface="Segoe UI Light" panose="020B0502040204020203" pitchFamily="34" charset="0"/>
              </a:endParaRPr>
            </a:p>
          </p:txBody>
        </p:sp>
        <p:sp>
          <p:nvSpPr>
            <p:cNvPr id="15" name="Rectangle 14"/>
            <p:cNvSpPr/>
            <p:nvPr/>
          </p:nvSpPr>
          <p:spPr>
            <a:xfrm>
              <a:off x="6245102" y="3369269"/>
              <a:ext cx="3030961" cy="1282648"/>
            </a:xfrm>
            <a:prstGeom prst="rect">
              <a:avLst/>
            </a:prstGeom>
          </p:spPr>
          <p:txBody>
            <a:bodyPr wrap="square" lIns="91440" tIns="91427" rIns="93260" bIns="91427">
              <a:spAutoFit/>
            </a:bodyPr>
            <a:lstStyle/>
            <a:p>
              <a:pPr marL="69837" indent="-69837" defTabSz="914191"/>
              <a:r>
                <a:rPr lang="en-US" sz="1399" dirty="0">
                  <a:gradFill>
                    <a:gsLst>
                      <a:gs pos="83000">
                        <a:srgbClr val="505050"/>
                      </a:gs>
                      <a:gs pos="100000">
                        <a:srgbClr val="505050"/>
                      </a:gs>
                    </a:gsLst>
                    <a:lin ang="5400000" scaled="1"/>
                  </a:gradFill>
                </a:rPr>
                <a:t>“Microsoft</a:t>
              </a:r>
              <a:r>
                <a:rPr lang="en-US" sz="1399" b="1" dirty="0">
                  <a:gradFill>
                    <a:gsLst>
                      <a:gs pos="83000">
                        <a:srgbClr val="505050"/>
                      </a:gs>
                      <a:gs pos="100000">
                        <a:srgbClr val="505050"/>
                      </a:gs>
                    </a:gsLst>
                    <a:lin ang="5400000" scaled="1"/>
                  </a:gradFill>
                </a:rPr>
                <a:t> HDInsight</a:t>
              </a:r>
              <a:r>
                <a:rPr lang="en-US" sz="1399" dirty="0">
                  <a:gradFill>
                    <a:gsLst>
                      <a:gs pos="83000">
                        <a:srgbClr val="505050"/>
                      </a:gs>
                      <a:gs pos="100000">
                        <a:srgbClr val="505050"/>
                      </a:gs>
                    </a:gsLst>
                    <a:lin ang="5400000" scaled="1"/>
                  </a:gradFill>
                </a:rPr>
                <a:t>, </a:t>
              </a:r>
              <a:r>
                <a:rPr lang="en-US" sz="1399" b="1" dirty="0">
                  <a:gradFill>
                    <a:gsLst>
                      <a:gs pos="83000">
                        <a:srgbClr val="505050"/>
                      </a:gs>
                      <a:gs pos="100000">
                        <a:srgbClr val="505050"/>
                      </a:gs>
                    </a:gsLst>
                    <a:lin ang="5400000" scaled="1"/>
                  </a:gradFill>
                </a:rPr>
                <a:t>Azure ML</a:t>
              </a:r>
              <a:r>
                <a:rPr lang="en-US" sz="1399" dirty="0">
                  <a:gradFill>
                    <a:gsLst>
                      <a:gs pos="83000">
                        <a:srgbClr val="505050"/>
                      </a:gs>
                      <a:gs pos="100000">
                        <a:srgbClr val="505050"/>
                      </a:gs>
                    </a:gsLst>
                    <a:lin ang="5400000" scaled="1"/>
                  </a:gradFill>
                </a:rPr>
                <a:t>, and </a:t>
              </a:r>
              <a:r>
                <a:rPr lang="en-US" sz="1399" b="1" dirty="0">
                  <a:gradFill>
                    <a:gsLst>
                      <a:gs pos="83000">
                        <a:srgbClr val="505050"/>
                      </a:gs>
                      <a:gs pos="100000">
                        <a:srgbClr val="505050"/>
                      </a:gs>
                    </a:gsLst>
                    <a:lin ang="5400000" scaled="1"/>
                  </a:gradFill>
                </a:rPr>
                <a:t>Power BI </a:t>
              </a:r>
              <a:r>
                <a:rPr lang="en-US" sz="1399" dirty="0">
                  <a:gradFill>
                    <a:gsLst>
                      <a:gs pos="83000">
                        <a:srgbClr val="505050"/>
                      </a:gs>
                      <a:gs pos="100000">
                        <a:srgbClr val="505050"/>
                      </a:gs>
                    </a:gsLst>
                    <a:lin ang="5400000" scaled="1"/>
                  </a:gradFill>
                </a:rPr>
                <a:t>help Ziosk gain dining insights from more than 77,000 tabletop tablets deployed at Chili's and other restaurants.”</a:t>
              </a:r>
            </a:p>
          </p:txBody>
        </p:sp>
        <p:sp>
          <p:nvSpPr>
            <p:cNvPr id="16" name="Rectangle 15"/>
            <p:cNvSpPr/>
            <p:nvPr/>
          </p:nvSpPr>
          <p:spPr>
            <a:xfrm>
              <a:off x="6235377" y="4538165"/>
              <a:ext cx="2839977" cy="692183"/>
            </a:xfrm>
            <a:prstGeom prst="rect">
              <a:avLst/>
            </a:prstGeom>
          </p:spPr>
          <p:txBody>
            <a:bodyPr wrap="square" lIns="182880" tIns="91427" rIns="93260" bIns="91427">
              <a:spAutoFit/>
            </a:bodyPr>
            <a:lstStyle/>
            <a:p>
              <a:pPr defTabSz="913841"/>
              <a:r>
                <a:rPr lang="en-US" sz="1078" dirty="0">
                  <a:gradFill>
                    <a:gsLst>
                      <a:gs pos="83000">
                        <a:srgbClr val="505050"/>
                      </a:gs>
                      <a:gs pos="100000">
                        <a:srgbClr val="505050"/>
                      </a:gs>
                    </a:gsLst>
                    <a:lin ang="5400000" scaled="1"/>
                  </a:gradFill>
                </a:rPr>
                <a:t>Thad Chapman</a:t>
              </a:r>
            </a:p>
            <a:p>
              <a:pPr defTabSz="913841"/>
              <a:r>
                <a:rPr lang="en-US" sz="1078" dirty="0">
                  <a:gradFill>
                    <a:gsLst>
                      <a:gs pos="83000">
                        <a:srgbClr val="505050"/>
                      </a:gs>
                      <a:gs pos="100000">
                        <a:srgbClr val="505050"/>
                      </a:gs>
                    </a:gsLst>
                    <a:lin ang="5400000" scaled="1"/>
                  </a:gradFill>
                </a:rPr>
                <a:t>Co-Founder </a:t>
              </a:r>
            </a:p>
            <a:p>
              <a:pPr defTabSz="913841"/>
              <a:r>
                <a:rPr lang="en-US" sz="1078" b="1" dirty="0">
                  <a:gradFill>
                    <a:gsLst>
                      <a:gs pos="83000">
                        <a:srgbClr val="505050"/>
                      </a:gs>
                      <a:gs pos="100000">
                        <a:srgbClr val="505050"/>
                      </a:gs>
                    </a:gsLst>
                    <a:lin ang="5400000" scaled="1"/>
                  </a:gradFill>
                </a:rPr>
                <a:t>Artis Consulting</a:t>
              </a:r>
              <a:endParaRPr lang="en-US" sz="1076" b="1" dirty="0">
                <a:gradFill>
                  <a:gsLst>
                    <a:gs pos="83000">
                      <a:srgbClr val="505050"/>
                    </a:gs>
                    <a:gs pos="100000">
                      <a:srgbClr val="505050"/>
                    </a:gs>
                  </a:gsLst>
                  <a:lin ang="5400000" scaled="1"/>
                </a:gradFill>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93645" y="2809544"/>
              <a:ext cx="1392385" cy="498088"/>
            </a:xfrm>
            <a:prstGeom prst="rect">
              <a:avLst/>
            </a:prstGeom>
          </p:spPr>
        </p:pic>
        <p:sp>
          <p:nvSpPr>
            <p:cNvPr id="36" name="TextBox 35"/>
            <p:cNvSpPr txBox="1"/>
            <p:nvPr/>
          </p:nvSpPr>
          <p:spPr>
            <a:xfrm>
              <a:off x="6231673" y="1814352"/>
              <a:ext cx="2653564" cy="966146"/>
            </a:xfrm>
            <a:prstGeom prst="rect">
              <a:avLst/>
            </a:prstGeom>
            <a:noFill/>
          </p:spPr>
          <p:txBody>
            <a:bodyPr wrap="square" lIns="186521" tIns="149217" rIns="186521" bIns="149217" rtlCol="0">
              <a:spAutoFit/>
            </a:bodyPr>
            <a:lstStyle/>
            <a:p>
              <a:pPr defTabSz="932509">
                <a:lnSpc>
                  <a:spcPct val="90000"/>
                </a:lnSpc>
                <a:spcAft>
                  <a:spcPts val="612"/>
                </a:spcAft>
              </a:pPr>
              <a:r>
                <a:rPr lang="en-US" sz="2400"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t>Advanced Analytics</a:t>
              </a:r>
            </a:p>
          </p:txBody>
        </p:sp>
      </p:grpSp>
      <p:grpSp>
        <p:nvGrpSpPr>
          <p:cNvPr id="11" name="Group 10"/>
          <p:cNvGrpSpPr/>
          <p:nvPr/>
        </p:nvGrpSpPr>
        <p:grpSpPr>
          <a:xfrm>
            <a:off x="9182308" y="1803202"/>
            <a:ext cx="3030961" cy="4711898"/>
            <a:chOff x="9182308" y="1803202"/>
            <a:chExt cx="3030961" cy="4711898"/>
          </a:xfrm>
        </p:grpSpPr>
        <p:sp>
          <p:nvSpPr>
            <p:cNvPr id="40" name="Rectangle 39"/>
            <p:cNvSpPr/>
            <p:nvPr/>
          </p:nvSpPr>
          <p:spPr>
            <a:xfrm>
              <a:off x="9188318" y="1814184"/>
              <a:ext cx="2973520" cy="470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endParaRPr lang="en-US" sz="2000" dirty="0">
                <a:gradFill>
                  <a:gsLst>
                    <a:gs pos="6863">
                      <a:schemeClr val="tx2"/>
                    </a:gs>
                    <a:gs pos="17000">
                      <a:schemeClr val="tx2"/>
                    </a:gs>
                  </a:gsLst>
                  <a:lin ang="5400000" scaled="1"/>
                </a:gradFill>
                <a:cs typeface="Segoe UI Light" panose="020B0502040204020203" pitchFamily="34" charset="0"/>
              </a:endParaRPr>
            </a:p>
          </p:txBody>
        </p:sp>
        <p:sp>
          <p:nvSpPr>
            <p:cNvPr id="21" name="Rectangle 20"/>
            <p:cNvSpPr/>
            <p:nvPr/>
          </p:nvSpPr>
          <p:spPr>
            <a:xfrm>
              <a:off x="9182308" y="3369269"/>
              <a:ext cx="3030961" cy="1691847"/>
            </a:xfrm>
            <a:prstGeom prst="rect">
              <a:avLst/>
            </a:prstGeom>
          </p:spPr>
          <p:txBody>
            <a:bodyPr wrap="square" lIns="93260" tIns="91427" rIns="93260" bIns="91427">
              <a:spAutoFit/>
            </a:bodyPr>
            <a:lstStyle/>
            <a:p>
              <a:pPr marL="69837" indent="-69837" defTabSz="914191"/>
              <a:r>
                <a:rPr lang="en-US" sz="1399" dirty="0">
                  <a:gradFill>
                    <a:gsLst>
                      <a:gs pos="83000">
                        <a:srgbClr val="505050"/>
                      </a:gs>
                      <a:gs pos="100000">
                        <a:srgbClr val="505050"/>
                      </a:gs>
                    </a:gsLst>
                    <a:lin ang="5400000" scaled="1"/>
                  </a:gradFill>
                </a:rPr>
                <a:t>“By combining </a:t>
              </a:r>
              <a:r>
                <a:rPr lang="en-US" sz="1399" b="1" dirty="0">
                  <a:gradFill>
                    <a:gsLst>
                      <a:gs pos="83000">
                        <a:srgbClr val="505050"/>
                      </a:gs>
                      <a:gs pos="100000">
                        <a:srgbClr val="505050"/>
                      </a:gs>
                    </a:gsLst>
                    <a:lin ang="5400000" scaled="1"/>
                  </a:gradFill>
                </a:rPr>
                <a:t>Azure Stream Analytics</a:t>
              </a:r>
              <a:r>
                <a:rPr lang="en-US" sz="1399" dirty="0">
                  <a:gradFill>
                    <a:gsLst>
                      <a:gs pos="83000">
                        <a:srgbClr val="505050"/>
                      </a:gs>
                      <a:gs pos="100000">
                        <a:srgbClr val="505050"/>
                      </a:gs>
                    </a:gsLst>
                    <a:lin ang="5400000" scaled="1"/>
                  </a:gradFill>
                </a:rPr>
                <a:t>, </a:t>
              </a:r>
              <a:r>
                <a:rPr lang="en-US" sz="1399" b="1" dirty="0">
                  <a:gradFill>
                    <a:gsLst>
                      <a:gs pos="83000">
                        <a:srgbClr val="505050"/>
                      </a:gs>
                      <a:gs pos="100000">
                        <a:srgbClr val="505050"/>
                      </a:gs>
                    </a:gsLst>
                    <a:lin ang="5400000" scaled="1"/>
                  </a:gradFill>
                </a:rPr>
                <a:t>Power BI</a:t>
              </a:r>
              <a:r>
                <a:rPr lang="en-US" sz="1399" dirty="0">
                  <a:gradFill>
                    <a:gsLst>
                      <a:gs pos="83000">
                        <a:srgbClr val="505050"/>
                      </a:gs>
                      <a:gs pos="100000">
                        <a:srgbClr val="505050"/>
                      </a:gs>
                    </a:gsLst>
                    <a:lin ang="5400000" scaled="1"/>
                  </a:gradFill>
                </a:rPr>
                <a:t> and Candi’s unifying IoT Platform, we are able to quickly and cost-effectively connect and present big data from industrial IoT devices for remote monitoring, analysis and control.”</a:t>
              </a:r>
            </a:p>
          </p:txBody>
        </p:sp>
        <p:sp>
          <p:nvSpPr>
            <p:cNvPr id="22" name="Rectangle 21"/>
            <p:cNvSpPr/>
            <p:nvPr/>
          </p:nvSpPr>
          <p:spPr>
            <a:xfrm>
              <a:off x="9182308" y="5009294"/>
              <a:ext cx="2979530" cy="692183"/>
            </a:xfrm>
            <a:prstGeom prst="rect">
              <a:avLst/>
            </a:prstGeom>
          </p:spPr>
          <p:txBody>
            <a:bodyPr wrap="square" lIns="182880" tIns="91427" rIns="93260" bIns="91427">
              <a:spAutoFit/>
            </a:bodyPr>
            <a:lstStyle/>
            <a:p>
              <a:pPr defTabSz="913841"/>
              <a:r>
                <a:rPr lang="en-US" sz="1078" dirty="0">
                  <a:gradFill>
                    <a:gsLst>
                      <a:gs pos="83000">
                        <a:srgbClr val="505050"/>
                      </a:gs>
                      <a:gs pos="100000">
                        <a:srgbClr val="505050"/>
                      </a:gs>
                    </a:gsLst>
                    <a:lin ang="5400000" scaled="1"/>
                  </a:gradFill>
                </a:rPr>
                <a:t>Steve Raschke</a:t>
              </a:r>
            </a:p>
            <a:p>
              <a:pPr defTabSz="913841"/>
              <a:r>
                <a:rPr lang="en-US" sz="1078" dirty="0">
                  <a:gradFill>
                    <a:gsLst>
                      <a:gs pos="83000">
                        <a:srgbClr val="505050"/>
                      </a:gs>
                      <a:gs pos="100000">
                        <a:srgbClr val="505050"/>
                      </a:gs>
                    </a:gsLst>
                    <a:lin ang="5400000" scaled="1"/>
                  </a:gradFill>
                </a:rPr>
                <a:t>CEO</a:t>
              </a:r>
            </a:p>
            <a:p>
              <a:pPr defTabSz="913841"/>
              <a:r>
                <a:rPr lang="en-US" sz="1078" b="1" dirty="0">
                  <a:gradFill>
                    <a:gsLst>
                      <a:gs pos="83000">
                        <a:srgbClr val="505050"/>
                      </a:gs>
                      <a:gs pos="100000">
                        <a:srgbClr val="505050"/>
                      </a:gs>
                    </a:gsLst>
                    <a:lin ang="5400000" scaled="1"/>
                  </a:gradFill>
                </a:rPr>
                <a:t>Candi Controls, </a:t>
              </a:r>
              <a:r>
                <a:rPr lang="en-US" sz="1078" dirty="0">
                  <a:gradFill>
                    <a:gsLst>
                      <a:gs pos="83000">
                        <a:srgbClr val="505050"/>
                      </a:gs>
                      <a:gs pos="100000">
                        <a:srgbClr val="505050"/>
                      </a:gs>
                    </a:gsLst>
                    <a:lin ang="5400000" scaled="1"/>
                  </a:gradFill>
                </a:rPr>
                <a:t>partner</a:t>
              </a:r>
              <a:endParaRPr lang="en-US" sz="1076" b="1" dirty="0">
                <a:gradFill>
                  <a:gsLst>
                    <a:gs pos="83000">
                      <a:srgbClr val="505050"/>
                    </a:gs>
                    <a:gs pos="100000">
                      <a:srgbClr val="505050"/>
                    </a:gs>
                  </a:gsLst>
                  <a:lin ang="5400000" scaled="1"/>
                </a:gradFill>
              </a:endParaRPr>
            </a:p>
          </p:txBody>
        </p:sp>
        <p:sp>
          <p:nvSpPr>
            <p:cNvPr id="24" name="TextBox 23"/>
            <p:cNvSpPr txBox="1"/>
            <p:nvPr/>
          </p:nvSpPr>
          <p:spPr>
            <a:xfrm>
              <a:off x="9182308" y="2582862"/>
              <a:ext cx="2979530" cy="86045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2040" dirty="0">
                  <a:gradFill>
                    <a:gsLst>
                      <a:gs pos="83000">
                        <a:srgbClr val="505050"/>
                      </a:gs>
                      <a:gs pos="100000">
                        <a:srgbClr val="505050"/>
                      </a:gs>
                    </a:gsLst>
                    <a:lin ang="5400000" scaled="1"/>
                  </a:gradFill>
                </a:rPr>
                <a:t>MRWPCA </a:t>
              </a:r>
              <a:br>
                <a:rPr lang="en-US" sz="2040" dirty="0">
                  <a:gradFill>
                    <a:gsLst>
                      <a:gs pos="83000">
                        <a:srgbClr val="505050"/>
                      </a:gs>
                      <a:gs pos="100000">
                        <a:srgbClr val="505050"/>
                      </a:gs>
                    </a:gsLst>
                    <a:lin ang="5400000" scaled="1"/>
                  </a:gradFill>
                </a:rPr>
              </a:br>
              <a:r>
                <a:rPr lang="en-US" sz="2040" dirty="0">
                  <a:gradFill>
                    <a:gsLst>
                      <a:gs pos="83000">
                        <a:srgbClr val="505050"/>
                      </a:gs>
                      <a:gs pos="100000">
                        <a:srgbClr val="505050"/>
                      </a:gs>
                    </a:gsLst>
                    <a:lin ang="5400000" scaled="1"/>
                  </a:gradFill>
                </a:rPr>
                <a:t>Monterey, CA Water</a:t>
              </a:r>
            </a:p>
          </p:txBody>
        </p:sp>
        <p:sp>
          <p:nvSpPr>
            <p:cNvPr id="38" name="TextBox 37"/>
            <p:cNvSpPr txBox="1"/>
            <p:nvPr/>
          </p:nvSpPr>
          <p:spPr>
            <a:xfrm>
              <a:off x="9211144" y="1803202"/>
              <a:ext cx="2742417" cy="633747"/>
            </a:xfrm>
            <a:prstGeom prst="rect">
              <a:avLst/>
            </a:prstGeom>
            <a:noFill/>
          </p:spPr>
          <p:txBody>
            <a:bodyPr wrap="square" lIns="186521" tIns="149217" rIns="186521" bIns="149217" rtlCol="0">
              <a:spAutoFit/>
            </a:bodyPr>
            <a:lstStyle/>
            <a:p>
              <a:pPr defTabSz="932509">
                <a:lnSpc>
                  <a:spcPct val="90000"/>
                </a:lnSpc>
                <a:spcAft>
                  <a:spcPts val="612"/>
                </a:spcAft>
              </a:pPr>
              <a:r>
                <a:rPr lang="en-US" sz="2400"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t>IoT</a:t>
              </a:r>
            </a:p>
          </p:txBody>
        </p:sp>
      </p:grpSp>
      <p:sp>
        <p:nvSpPr>
          <p:cNvPr id="25" name="TextBox 24"/>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Customer success stories</a:t>
            </a:r>
          </a:p>
        </p:txBody>
      </p:sp>
    </p:spTree>
    <p:extLst>
      <p:ext uri="{BB962C8B-B14F-4D97-AF65-F5344CB8AC3E}">
        <p14:creationId xmlns:p14="http://schemas.microsoft.com/office/powerpoint/2010/main" val="597700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496"/>
            <a:ext cx="12434711" cy="7325072"/>
          </a:xfrm>
          <a:prstGeom prst="rect">
            <a:avLst/>
          </a:prstGeom>
        </p:spPr>
      </p:pic>
      <p:grpSp>
        <p:nvGrpSpPr>
          <p:cNvPr id="3" name="Group 2"/>
          <p:cNvGrpSpPr/>
          <p:nvPr/>
        </p:nvGrpSpPr>
        <p:grpSpPr>
          <a:xfrm>
            <a:off x="6682903" y="3046938"/>
            <a:ext cx="5478092" cy="3351806"/>
            <a:chOff x="5846098" y="327211"/>
            <a:chExt cx="6408738" cy="6400800"/>
          </a:xfrm>
        </p:grpSpPr>
        <p:sp>
          <p:nvSpPr>
            <p:cNvPr id="4" name="Rectangle 3"/>
            <p:cNvSpPr/>
            <p:nvPr/>
          </p:nvSpPr>
          <p:spPr bwMode="auto">
            <a:xfrm>
              <a:off x="5854036" y="327211"/>
              <a:ext cx="6400800" cy="64008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5846099" y="605112"/>
              <a:ext cx="5303525" cy="1442480"/>
            </a:xfrm>
            <a:prstGeom prst="rect">
              <a:avLst/>
            </a:prstGeom>
          </p:spPr>
          <p:txBody>
            <a:bodyPr lIns="274281" tIns="146283" rIns="182854" bIns="146283"/>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000" dirty="0">
                  <a:latin typeface="Segoe UI Semibold" panose="020B0702040204020203" pitchFamily="34" charset="0"/>
                  <a:cs typeface="Segoe UI Semibold" panose="020B0702040204020203" pitchFamily="34" charset="0"/>
                </a:rPr>
                <a:t>California</a:t>
              </a:r>
              <a:endParaRPr lang="en-US" sz="4799" dirty="0">
                <a:latin typeface="Segoe UI Semibold" panose="020B0702040204020203" pitchFamily="34" charset="0"/>
                <a:cs typeface="Segoe UI Semibold" panose="020B0702040204020203" pitchFamily="34" charset="0"/>
              </a:endParaRPr>
            </a:p>
          </p:txBody>
        </p:sp>
        <p:sp>
          <p:nvSpPr>
            <p:cNvPr id="6" name="Subtitle 2"/>
            <p:cNvSpPr txBox="1">
              <a:spLocks/>
            </p:cNvSpPr>
            <p:nvPr/>
          </p:nvSpPr>
          <p:spPr>
            <a:xfrm>
              <a:off x="6002468" y="5238832"/>
              <a:ext cx="3834721" cy="698101"/>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br>
                <a:rPr lang="en-US" sz="1800" dirty="0"/>
              </a:br>
              <a:endParaRPr lang="en-US" sz="1800" dirty="0"/>
            </a:p>
          </p:txBody>
        </p:sp>
        <p:sp>
          <p:nvSpPr>
            <p:cNvPr id="7" name="Rectangle 6"/>
            <p:cNvSpPr/>
            <p:nvPr/>
          </p:nvSpPr>
          <p:spPr>
            <a:xfrm>
              <a:off x="5846098" y="2351302"/>
              <a:ext cx="6408737" cy="3526405"/>
            </a:xfrm>
            <a:prstGeom prst="rect">
              <a:avLst/>
            </a:prstGeom>
          </p:spPr>
          <p:txBody>
            <a:bodyPr wrap="square" lIns="182854" tIns="146283" rIns="182854" bIns="146283">
              <a:spAutoFit/>
            </a:bodyPr>
            <a:lstStyle/>
            <a:p>
              <a:pPr marL="117453" indent="-117453" defTabSz="932563">
                <a:lnSpc>
                  <a:spcPct val="90000"/>
                </a:lnSpc>
                <a:spcBef>
                  <a:spcPts val="2448"/>
                </a:spcBef>
              </a:pPr>
              <a:r>
                <a:rPr lang="en-US" sz="2800" dirty="0">
                  <a:gradFill>
                    <a:gsLst>
                      <a:gs pos="67257">
                        <a:srgbClr val="FFFFFF"/>
                      </a:gs>
                      <a:gs pos="37000">
                        <a:srgbClr val="FFFFFF"/>
                      </a:gs>
                    </a:gsLst>
                    <a:lin ang="5400000" scaled="0"/>
                  </a:gradFill>
                </a:rPr>
                <a:t> Data-driven irrigation with Azure Stream Analytics and Power BI eases water distribution in California. </a:t>
              </a:r>
            </a:p>
          </p:txBody>
        </p:sp>
      </p:grpSp>
    </p:spTree>
    <p:extLst>
      <p:ext uri="{BB962C8B-B14F-4D97-AF65-F5344CB8AC3E}">
        <p14:creationId xmlns:p14="http://schemas.microsoft.com/office/powerpoint/2010/main" val="3412054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6862098" y="497"/>
            <a:ext cx="5572613" cy="6993533"/>
          </a:xfrm>
          <a:prstGeom prst="rect">
            <a:avLst/>
          </a:prstGeom>
        </p:spPr>
      </p:pic>
      <p:sp>
        <p:nvSpPr>
          <p:cNvPr id="44" name="Rectangle 43"/>
          <p:cNvSpPr/>
          <p:nvPr/>
        </p:nvSpPr>
        <p:spPr>
          <a:xfrm>
            <a:off x="427037" y="3097396"/>
            <a:ext cx="5942757" cy="1846617"/>
          </a:xfrm>
          <a:prstGeom prst="rect">
            <a:avLst/>
          </a:prstGeom>
        </p:spPr>
        <p:txBody>
          <a:bodyPr wrap="square" lIns="182854" tIns="146283" rIns="182854" bIns="146283">
            <a:spAutoFit/>
          </a:bodyPr>
          <a:lstStyle/>
          <a:p>
            <a:pPr defTabSz="932563">
              <a:lnSpc>
                <a:spcPct val="90000"/>
              </a:lnSpc>
              <a:spcBef>
                <a:spcPts val="2448"/>
              </a:spcBef>
            </a:pPr>
            <a:r>
              <a:rPr lang="en-US" sz="2800" dirty="0"/>
              <a:t>Using </a:t>
            </a:r>
            <a:r>
              <a:rPr lang="en-US" sz="2800" b="1" dirty="0"/>
              <a:t>Power BI </a:t>
            </a:r>
            <a:r>
              <a:rPr lang="en-US" sz="2800" dirty="0"/>
              <a:t>to combine and analyzing service data, revenue data, and macro-economic data to drive </a:t>
            </a:r>
            <a:r>
              <a:rPr lang="en-US" sz="2800" b="1" dirty="0"/>
              <a:t>3x increase in revenue</a:t>
            </a:r>
            <a:r>
              <a:rPr lang="en-US" sz="2800" dirty="0"/>
              <a:t>.</a:t>
            </a:r>
          </a:p>
        </p:txBody>
      </p:sp>
      <p:pic>
        <p:nvPicPr>
          <p:cNvPr id="3" name="Picture 2"/>
          <p:cNvPicPr>
            <a:picLocks noChangeAspect="1"/>
          </p:cNvPicPr>
          <p:nvPr/>
        </p:nvPicPr>
        <p:blipFill>
          <a:blip r:embed="rId4"/>
          <a:stretch>
            <a:fillRect/>
          </a:stretch>
        </p:blipFill>
        <p:spPr>
          <a:xfrm>
            <a:off x="445000" y="2354262"/>
            <a:ext cx="2857500" cy="647700"/>
          </a:xfrm>
          <a:prstGeom prst="rect">
            <a:avLst/>
          </a:prstGeom>
        </p:spPr>
      </p:pic>
    </p:spTree>
    <p:extLst>
      <p:ext uri="{BB962C8B-B14F-4D97-AF65-F5344CB8AC3E}">
        <p14:creationId xmlns:p14="http://schemas.microsoft.com/office/powerpoint/2010/main" val="34656283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6904036" y="497"/>
            <a:ext cx="5531556" cy="6993533"/>
          </a:xfrm>
          <a:prstGeom prst="rect">
            <a:avLst/>
          </a:prstGeom>
          <a:noFill/>
          <a:ln>
            <a:noFill/>
          </a:ln>
        </p:spPr>
      </p:pic>
      <p:sp>
        <p:nvSpPr>
          <p:cNvPr id="12" name="Title 1"/>
          <p:cNvSpPr txBox="1">
            <a:spLocks/>
          </p:cNvSpPr>
          <p:nvPr/>
        </p:nvSpPr>
        <p:spPr>
          <a:xfrm>
            <a:off x="523083" y="1515933"/>
            <a:ext cx="4722522" cy="1146759"/>
          </a:xfrm>
          <a:prstGeom prst="rect">
            <a:avLst/>
          </a:prstGeom>
          <a:noFill/>
        </p:spPr>
        <p:txBody>
          <a:bodyPr lIns="274281" tIns="146283" rIns="182854" bIns="146283"/>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000" dirty="0" err="1">
                <a:solidFill>
                  <a:schemeClr val="tx1"/>
                </a:solidFill>
                <a:latin typeface="Segoe UI Semibold" panose="020B0702040204020203" pitchFamily="34" charset="0"/>
                <a:cs typeface="Segoe UI Semibold" panose="020B0702040204020203" pitchFamily="34" charset="0"/>
              </a:rPr>
              <a:t>MediaCom</a:t>
            </a:r>
            <a:endParaRPr lang="en-US" sz="4000" dirty="0">
              <a:solidFill>
                <a:schemeClr val="tx1"/>
              </a:solidFill>
              <a:latin typeface="Segoe UI Semibold" panose="020B0702040204020203" pitchFamily="34" charset="0"/>
              <a:cs typeface="Segoe UI Semibold" panose="020B0702040204020203" pitchFamily="34" charset="0"/>
            </a:endParaRPr>
          </a:p>
        </p:txBody>
      </p:sp>
      <p:sp>
        <p:nvSpPr>
          <p:cNvPr id="16" name="Subtitle 2"/>
          <p:cNvSpPr txBox="1">
            <a:spLocks/>
          </p:cNvSpPr>
          <p:nvPr/>
        </p:nvSpPr>
        <p:spPr>
          <a:xfrm>
            <a:off x="3253085" y="3965480"/>
            <a:ext cx="3414626" cy="869714"/>
          </a:xfrm>
          <a:prstGeom prst="rect">
            <a:avLst/>
          </a:prstGeom>
          <a:noFill/>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2000" dirty="0">
                <a:solidFill>
                  <a:schemeClr val="tx1"/>
                </a:solidFill>
              </a:rPr>
              <a:t>Lowell Simpson</a:t>
            </a:r>
            <a:br>
              <a:rPr lang="en-US" sz="1600" b="1" dirty="0">
                <a:solidFill>
                  <a:schemeClr val="tx1"/>
                </a:solidFill>
              </a:rPr>
            </a:br>
            <a:r>
              <a:rPr lang="en-US" sz="1600" dirty="0">
                <a:solidFill>
                  <a:schemeClr val="tx1"/>
                </a:solidFill>
              </a:rPr>
              <a:t>CIO</a:t>
            </a:r>
            <a:br>
              <a:rPr lang="en-US" sz="1600" dirty="0">
                <a:solidFill>
                  <a:schemeClr val="tx1"/>
                </a:solidFill>
              </a:rPr>
            </a:br>
            <a:endParaRPr lang="en-US" sz="1600" dirty="0">
              <a:solidFill>
                <a:schemeClr val="tx1"/>
              </a:solidFill>
            </a:endParaRPr>
          </a:p>
        </p:txBody>
      </p:sp>
      <p:sp>
        <p:nvSpPr>
          <p:cNvPr id="17" name="Rectangle 16"/>
          <p:cNvSpPr/>
          <p:nvPr/>
        </p:nvSpPr>
        <p:spPr>
          <a:xfrm>
            <a:off x="549235" y="2506662"/>
            <a:ext cx="5407700" cy="1458818"/>
          </a:xfrm>
          <a:prstGeom prst="rect">
            <a:avLst/>
          </a:prstGeom>
          <a:noFill/>
        </p:spPr>
        <p:txBody>
          <a:bodyPr wrap="square" lIns="182854" tIns="146283" rIns="182854" bIns="146283">
            <a:spAutoFit/>
          </a:bodyPr>
          <a:lstStyle/>
          <a:p>
            <a:pPr marL="117453" indent="-117453" defTabSz="932563">
              <a:lnSpc>
                <a:spcPct val="90000"/>
              </a:lnSpc>
              <a:spcBef>
                <a:spcPts val="2448"/>
              </a:spcBef>
            </a:pPr>
            <a:r>
              <a:rPr lang="en-US" sz="2800" dirty="0"/>
              <a:t>“</a:t>
            </a:r>
            <a:r>
              <a:rPr lang="en-US" sz="2800" b="1" dirty="0"/>
              <a:t>Power BI </a:t>
            </a:r>
            <a:r>
              <a:rPr lang="en-US" sz="2800" dirty="0"/>
              <a:t>will fundamentally change the way we manage campaign performance.”</a:t>
            </a:r>
          </a:p>
        </p:txBody>
      </p:sp>
    </p:spTree>
    <p:extLst>
      <p:ext uri="{BB962C8B-B14F-4D97-AF65-F5344CB8AC3E}">
        <p14:creationId xmlns:p14="http://schemas.microsoft.com/office/powerpoint/2010/main" val="10626815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854746" y="1932876"/>
            <a:ext cx="2400354" cy="4877732"/>
            <a:chOff x="3854410" y="1932654"/>
            <a:chExt cx="2400695" cy="4878424"/>
          </a:xfrm>
        </p:grpSpPr>
        <p:grpSp>
          <p:nvGrpSpPr>
            <p:cNvPr id="21" name="Group 20"/>
            <p:cNvGrpSpPr/>
            <p:nvPr/>
          </p:nvGrpSpPr>
          <p:grpSpPr>
            <a:xfrm>
              <a:off x="3854410" y="1932655"/>
              <a:ext cx="2400695" cy="4765008"/>
              <a:chOff x="3084598" y="1932655"/>
              <a:chExt cx="2400695" cy="4765008"/>
            </a:xfrm>
          </p:grpSpPr>
          <p:sp>
            <p:nvSpPr>
              <p:cNvPr id="3" name="Rectangle 2"/>
              <p:cNvSpPr/>
              <p:nvPr/>
            </p:nvSpPr>
            <p:spPr bwMode="auto">
              <a:xfrm>
                <a:off x="3084598" y="1932655"/>
                <a:ext cx="2125513" cy="476500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7" name="Rectangle 156"/>
              <p:cNvSpPr/>
              <p:nvPr/>
            </p:nvSpPr>
            <p:spPr bwMode="auto">
              <a:xfrm>
                <a:off x="3084598" y="3044079"/>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9" name="Rectangle 158"/>
              <p:cNvSpPr/>
              <p:nvPr/>
            </p:nvSpPr>
            <p:spPr bwMode="auto">
              <a:xfrm>
                <a:off x="3084598" y="4261941"/>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0" name="Rectangle 159"/>
              <p:cNvSpPr/>
              <p:nvPr/>
            </p:nvSpPr>
            <p:spPr bwMode="auto">
              <a:xfrm>
                <a:off x="3084598" y="5479802"/>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1" name="Rectangle 160"/>
              <p:cNvSpPr/>
              <p:nvPr/>
            </p:nvSpPr>
            <p:spPr bwMode="auto">
              <a:xfrm>
                <a:off x="3379101" y="2150632"/>
                <a:ext cx="210619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lin ang="5400000" scaled="1"/>
                    </a:gradFill>
                  </a:rPr>
                  <a:t>Stream </a:t>
                </a:r>
                <a:br>
                  <a:rPr lang="en-US" sz="1199" spc="50" dirty="0">
                    <a:gradFill>
                      <a:gsLst>
                        <a:gs pos="89394">
                          <a:schemeClr val="tx1">
                            <a:lumMod val="50000"/>
                          </a:schemeClr>
                        </a:gs>
                        <a:gs pos="0">
                          <a:schemeClr val="tx1">
                            <a:lumMod val="50000"/>
                          </a:schemeClr>
                        </a:gs>
                      </a:gsLst>
                      <a:lin ang="5400000" scaled="1"/>
                    </a:gradFill>
                  </a:rPr>
                </a:br>
                <a:r>
                  <a:rPr lang="en-US" sz="1199" spc="50" dirty="0">
                    <a:gradFill>
                      <a:gsLst>
                        <a:gs pos="89394">
                          <a:schemeClr val="tx1">
                            <a:lumMod val="50000"/>
                          </a:schemeClr>
                        </a:gs>
                        <a:gs pos="0">
                          <a:schemeClr val="tx1">
                            <a:lumMod val="50000"/>
                          </a:schemeClr>
                        </a:gs>
                      </a:gsLst>
                      <a:lin ang="5400000" scaled="1"/>
                    </a:gradFill>
                  </a:rPr>
                  <a:t>Analytics</a:t>
                </a:r>
              </a:p>
            </p:txBody>
          </p:sp>
          <p:sp>
            <p:nvSpPr>
              <p:cNvPr id="162" name="Rectangle 161"/>
              <p:cNvSpPr/>
              <p:nvPr/>
            </p:nvSpPr>
            <p:spPr bwMode="auto">
              <a:xfrm>
                <a:off x="3725171" y="3368494"/>
                <a:ext cx="1520696"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Machine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Learning</a:t>
                </a:r>
              </a:p>
            </p:txBody>
          </p:sp>
          <p:sp>
            <p:nvSpPr>
              <p:cNvPr id="163" name="Rectangle 162"/>
              <p:cNvSpPr/>
              <p:nvPr/>
            </p:nvSpPr>
            <p:spPr bwMode="auto">
              <a:xfrm>
                <a:off x="3725171" y="4586355"/>
                <a:ext cx="153434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Statistical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Analysis</a:t>
                </a:r>
              </a:p>
            </p:txBody>
          </p:sp>
          <p:sp>
            <p:nvSpPr>
              <p:cNvPr id="164" name="Rectangle 163"/>
              <p:cNvSpPr/>
              <p:nvPr/>
            </p:nvSpPr>
            <p:spPr bwMode="auto">
              <a:xfrm>
                <a:off x="3334721" y="5804217"/>
                <a:ext cx="1944224"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Intelligent</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Apps</a:t>
                </a:r>
              </a:p>
            </p:txBody>
          </p:sp>
        </p:grpSp>
        <p:grpSp>
          <p:nvGrpSpPr>
            <p:cNvPr id="20" name="Group 19"/>
            <p:cNvGrpSpPr/>
            <p:nvPr/>
          </p:nvGrpSpPr>
          <p:grpSpPr>
            <a:xfrm>
              <a:off x="4787361" y="1932654"/>
              <a:ext cx="1254925" cy="4878424"/>
              <a:chOff x="4150155" y="1932654"/>
              <a:chExt cx="1254925" cy="4878424"/>
            </a:xfrm>
          </p:grpSpPr>
          <p:sp>
            <p:nvSpPr>
              <p:cNvPr id="22" name="Rectangle 21"/>
              <p:cNvSpPr/>
              <p:nvPr/>
            </p:nvSpPr>
            <p:spPr bwMode="auto">
              <a:xfrm rot="10800000">
                <a:off x="4837936" y="1932654"/>
                <a:ext cx="532616" cy="4765007"/>
              </a:xfrm>
              <a:prstGeom prst="rect">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r>
                  <a:rPr lang="en-US" sz="2000" b="1" spc="50" dirty="0">
                    <a:gradFill>
                      <a:gsLst>
                        <a:gs pos="89394">
                          <a:schemeClr val="bg1"/>
                        </a:gs>
                        <a:gs pos="0">
                          <a:schemeClr val="bg1"/>
                        </a:gs>
                      </a:gsLst>
                      <a:lin ang="5400000" scaled="1"/>
                    </a:gradFill>
                  </a:rPr>
                  <a:t>INTELLIGENCE</a:t>
                </a:r>
              </a:p>
            </p:txBody>
          </p:sp>
          <p:sp>
            <p:nvSpPr>
              <p:cNvPr id="153" name="Right Triangle 152"/>
              <p:cNvSpPr/>
              <p:nvPr/>
            </p:nvSpPr>
            <p:spPr bwMode="auto">
              <a:xfrm rot="10800000">
                <a:off x="4150155" y="1932655"/>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4" name="Right Triangle 153"/>
              <p:cNvSpPr/>
              <p:nvPr/>
            </p:nvSpPr>
            <p:spPr bwMode="auto">
              <a:xfrm rot="10800000" flipV="1">
                <a:off x="4150156" y="5207190"/>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pic>
            <p:nvPicPr>
              <p:cNvPr id="152" name="Picture 151"/>
              <p:cNvPicPr>
                <a:picLocks noChangeAspect="1"/>
              </p:cNvPicPr>
              <p:nvPr/>
            </p:nvPicPr>
            <p:blipFill rotWithShape="1">
              <a:blip r:embed="rId3" cstate="print">
                <a:alphaModFix amt="30000"/>
                <a:biLevel thresh="25000"/>
                <a:extLst>
                  <a:ext uri="{28A0092B-C50C-407E-A947-70E740481C1C}">
                    <a14:useLocalDpi xmlns:a14="http://schemas.microsoft.com/office/drawing/2010/main" val="0"/>
                  </a:ext>
                </a:extLst>
              </a:blip>
              <a:srcRect l="-2367" t="-304" r="-2877" b="-6526"/>
              <a:stretch/>
            </p:blipFill>
            <p:spPr>
              <a:xfrm>
                <a:off x="4232375" y="5932652"/>
                <a:ext cx="872711" cy="878426"/>
              </a:xfrm>
              <a:prstGeom prst="rect">
                <a:avLst/>
              </a:prstGeom>
              <a:blipFill dpi="0" rotWithShape="1">
                <a:blip r:embed="rId4" cstate="print">
                  <a:alphaModFix amt="81000"/>
                  <a:biLevel thresh="25000"/>
                </a:blip>
                <a:srcRect/>
                <a:stretch>
                  <a:fillRect/>
                </a:stretch>
              </a:blipFill>
              <a:ln w="55000" cap="flat" cmpd="thickThin" algn="ctr">
                <a:noFill/>
                <a:prstDash val="solid"/>
                <a:headEnd type="none" w="med" len="med"/>
                <a:tailEnd type="none" w="med" len="med"/>
              </a:ln>
              <a:effectLst/>
            </p:spPr>
          </p:pic>
          <p:sp>
            <p:nvSpPr>
              <p:cNvPr id="156" name="Right Triangle 155"/>
              <p:cNvSpPr/>
              <p:nvPr/>
            </p:nvSpPr>
            <p:spPr bwMode="auto">
              <a:xfrm rot="10800000">
                <a:off x="4711809" y="1932655"/>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8" name="Right Triangle 157"/>
              <p:cNvSpPr/>
              <p:nvPr/>
            </p:nvSpPr>
            <p:spPr bwMode="auto">
              <a:xfrm rot="10800000" flipV="1">
                <a:off x="4711810" y="5207190"/>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grpSp>
      </p:grpSp>
      <p:sp>
        <p:nvSpPr>
          <p:cNvPr id="27" name="Rectangle 26"/>
          <p:cNvSpPr/>
          <p:nvPr/>
        </p:nvSpPr>
        <p:spPr bwMode="auto">
          <a:xfrm>
            <a:off x="3538972" y="1932876"/>
            <a:ext cx="1091606" cy="4764332"/>
          </a:xfrm>
          <a:custGeom>
            <a:avLst/>
            <a:gdLst>
              <a:gd name="connsiteX0" fmla="*/ 0 w 364509"/>
              <a:gd name="connsiteY0" fmla="*/ 0 h 4765008"/>
              <a:gd name="connsiteX1" fmla="*/ 364509 w 364509"/>
              <a:gd name="connsiteY1" fmla="*/ 0 h 4765008"/>
              <a:gd name="connsiteX2" fmla="*/ 364509 w 364509"/>
              <a:gd name="connsiteY2" fmla="*/ 4765008 h 4765008"/>
              <a:gd name="connsiteX3" fmla="*/ 0 w 364509"/>
              <a:gd name="connsiteY3" fmla="*/ 4765008 h 4765008"/>
              <a:gd name="connsiteX4" fmla="*/ 0 w 364509"/>
              <a:gd name="connsiteY4" fmla="*/ 0 h 4765008"/>
              <a:gd name="connsiteX0" fmla="*/ 0 w 366661"/>
              <a:gd name="connsiteY0" fmla="*/ 0 h 4765008"/>
              <a:gd name="connsiteX1" fmla="*/ 364509 w 366661"/>
              <a:gd name="connsiteY1" fmla="*/ 0 h 4765008"/>
              <a:gd name="connsiteX2" fmla="*/ 366661 w 366661"/>
              <a:gd name="connsiteY2" fmla="*/ 1543971 h 4765008"/>
              <a:gd name="connsiteX3" fmla="*/ 364509 w 366661"/>
              <a:gd name="connsiteY3" fmla="*/ 4765008 h 4765008"/>
              <a:gd name="connsiteX4" fmla="*/ 0 w 366661"/>
              <a:gd name="connsiteY4" fmla="*/ 4765008 h 4765008"/>
              <a:gd name="connsiteX5" fmla="*/ 0 w 366661"/>
              <a:gd name="connsiteY5" fmla="*/ 0 h 4765008"/>
              <a:gd name="connsiteX0" fmla="*/ 0 w 1052461"/>
              <a:gd name="connsiteY0" fmla="*/ 0 h 4765008"/>
              <a:gd name="connsiteX1" fmla="*/ 364509 w 1052461"/>
              <a:gd name="connsiteY1" fmla="*/ 0 h 4765008"/>
              <a:gd name="connsiteX2" fmla="*/ 1052461 w 1052461"/>
              <a:gd name="connsiteY2" fmla="*/ 1505871 h 4765008"/>
              <a:gd name="connsiteX3" fmla="*/ 364509 w 1052461"/>
              <a:gd name="connsiteY3" fmla="*/ 4765008 h 4765008"/>
              <a:gd name="connsiteX4" fmla="*/ 0 w 1052461"/>
              <a:gd name="connsiteY4" fmla="*/ 4765008 h 4765008"/>
              <a:gd name="connsiteX5" fmla="*/ 0 w 1052461"/>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81373"/>
              <a:gd name="connsiteY0" fmla="*/ 0 h 4765008"/>
              <a:gd name="connsiteX1" fmla="*/ 364509 w 1081373"/>
              <a:gd name="connsiteY1" fmla="*/ 0 h 4765008"/>
              <a:gd name="connsiteX2" fmla="*/ 1081036 w 1081373"/>
              <a:gd name="connsiteY2" fmla="*/ 1515396 h 4765008"/>
              <a:gd name="connsiteX3" fmla="*/ 364509 w 1081373"/>
              <a:gd name="connsiteY3" fmla="*/ 4765008 h 4765008"/>
              <a:gd name="connsiteX4" fmla="*/ 0 w 1081373"/>
              <a:gd name="connsiteY4" fmla="*/ 4765008 h 4765008"/>
              <a:gd name="connsiteX5" fmla="*/ 0 w 1081373"/>
              <a:gd name="connsiteY5" fmla="*/ 0 h 4765008"/>
              <a:gd name="connsiteX0" fmla="*/ 0 w 1085820"/>
              <a:gd name="connsiteY0" fmla="*/ 0 h 4765008"/>
              <a:gd name="connsiteX1" fmla="*/ 364509 w 1085820"/>
              <a:gd name="connsiteY1" fmla="*/ 0 h 4765008"/>
              <a:gd name="connsiteX2" fmla="*/ 1081036 w 1085820"/>
              <a:gd name="connsiteY2" fmla="*/ 1515396 h 4765008"/>
              <a:gd name="connsiteX3" fmla="*/ 661935 w 1085820"/>
              <a:gd name="connsiteY3" fmla="*/ 3287046 h 4765008"/>
              <a:gd name="connsiteX4" fmla="*/ 364509 w 1085820"/>
              <a:gd name="connsiteY4" fmla="*/ 4765008 h 4765008"/>
              <a:gd name="connsiteX5" fmla="*/ 0 w 1085820"/>
              <a:gd name="connsiteY5" fmla="*/ 4765008 h 4765008"/>
              <a:gd name="connsiteX6" fmla="*/ 0 w 1085820"/>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04250"/>
              <a:gd name="connsiteY0" fmla="*/ 0 h 4765008"/>
              <a:gd name="connsiteX1" fmla="*/ 364509 w 1104250"/>
              <a:gd name="connsiteY1" fmla="*/ 0 h 4765008"/>
              <a:gd name="connsiteX2" fmla="*/ 1081036 w 1104250"/>
              <a:gd name="connsiteY2" fmla="*/ 1515396 h 4765008"/>
              <a:gd name="connsiteX3" fmla="*/ 1081035 w 1104250"/>
              <a:gd name="connsiteY3" fmla="*/ 3258471 h 4765008"/>
              <a:gd name="connsiteX4" fmla="*/ 364509 w 1104250"/>
              <a:gd name="connsiteY4" fmla="*/ 4765008 h 4765008"/>
              <a:gd name="connsiteX5" fmla="*/ 0 w 1104250"/>
              <a:gd name="connsiteY5" fmla="*/ 4765008 h 4765008"/>
              <a:gd name="connsiteX6" fmla="*/ 0 w 1104250"/>
              <a:gd name="connsiteY6" fmla="*/ 0 h 4765008"/>
              <a:gd name="connsiteX0" fmla="*/ 0 w 1083808"/>
              <a:gd name="connsiteY0" fmla="*/ 0 h 4765008"/>
              <a:gd name="connsiteX1" fmla="*/ 364509 w 1083808"/>
              <a:gd name="connsiteY1" fmla="*/ 0 h 4765008"/>
              <a:gd name="connsiteX2" fmla="*/ 1081036 w 1083808"/>
              <a:gd name="connsiteY2" fmla="*/ 1515396 h 4765008"/>
              <a:gd name="connsiteX3" fmla="*/ 1081035 w 1083808"/>
              <a:gd name="connsiteY3" fmla="*/ 3258471 h 4765008"/>
              <a:gd name="connsiteX4" fmla="*/ 364509 w 1083808"/>
              <a:gd name="connsiteY4" fmla="*/ 4765008 h 4765008"/>
              <a:gd name="connsiteX5" fmla="*/ 0 w 1083808"/>
              <a:gd name="connsiteY5" fmla="*/ 4765008 h 4765008"/>
              <a:gd name="connsiteX6" fmla="*/ 0 w 1083808"/>
              <a:gd name="connsiteY6" fmla="*/ 0 h 4765008"/>
              <a:gd name="connsiteX0" fmla="*/ 0 w 1090920"/>
              <a:gd name="connsiteY0" fmla="*/ 0 h 4765008"/>
              <a:gd name="connsiteX1" fmla="*/ 364509 w 1090920"/>
              <a:gd name="connsiteY1" fmla="*/ 0 h 4765008"/>
              <a:gd name="connsiteX2" fmla="*/ 1090561 w 1090920"/>
              <a:gd name="connsiteY2" fmla="*/ 1518571 h 4765008"/>
              <a:gd name="connsiteX3" fmla="*/ 1081035 w 1090920"/>
              <a:gd name="connsiteY3" fmla="*/ 3258471 h 4765008"/>
              <a:gd name="connsiteX4" fmla="*/ 364509 w 1090920"/>
              <a:gd name="connsiteY4" fmla="*/ 4765008 h 4765008"/>
              <a:gd name="connsiteX5" fmla="*/ 0 w 1090920"/>
              <a:gd name="connsiteY5" fmla="*/ 4765008 h 4765008"/>
              <a:gd name="connsiteX6" fmla="*/ 0 w 1090920"/>
              <a:gd name="connsiteY6" fmla="*/ 0 h 4765008"/>
              <a:gd name="connsiteX0" fmla="*/ 0 w 1091761"/>
              <a:gd name="connsiteY0" fmla="*/ 0 h 4765008"/>
              <a:gd name="connsiteX1" fmla="*/ 364509 w 1091761"/>
              <a:gd name="connsiteY1" fmla="*/ 0 h 4765008"/>
              <a:gd name="connsiteX2" fmla="*/ 1090561 w 1091761"/>
              <a:gd name="connsiteY2" fmla="*/ 1518571 h 4765008"/>
              <a:gd name="connsiteX3" fmla="*/ 1087385 w 1091761"/>
              <a:gd name="connsiteY3" fmla="*/ 3267996 h 4765008"/>
              <a:gd name="connsiteX4" fmla="*/ 364509 w 1091761"/>
              <a:gd name="connsiteY4" fmla="*/ 4765008 h 4765008"/>
              <a:gd name="connsiteX5" fmla="*/ 0 w 1091761"/>
              <a:gd name="connsiteY5" fmla="*/ 4765008 h 4765008"/>
              <a:gd name="connsiteX6" fmla="*/ 0 w 1091761"/>
              <a:gd name="connsiteY6" fmla="*/ 0 h 47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61" h="4765008">
                <a:moveTo>
                  <a:pt x="0" y="0"/>
                </a:moveTo>
                <a:lnTo>
                  <a:pt x="364509" y="0"/>
                </a:lnTo>
                <a:cubicBezTo>
                  <a:pt x="365226" y="307"/>
                  <a:pt x="1108894" y="1508739"/>
                  <a:pt x="1090561" y="1518571"/>
                </a:cubicBezTo>
                <a:cubicBezTo>
                  <a:pt x="1092507" y="1523487"/>
                  <a:pt x="1092506" y="3212169"/>
                  <a:pt x="1087385" y="3267996"/>
                </a:cubicBezTo>
                <a:cubicBezTo>
                  <a:pt x="1082264" y="3266673"/>
                  <a:pt x="474831" y="4518681"/>
                  <a:pt x="364509" y="4765008"/>
                </a:cubicBezTo>
                <a:lnTo>
                  <a:pt x="0" y="4765008"/>
                </a:lnTo>
                <a:lnTo>
                  <a:pt x="0"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5" name="Isosceles Triangle 94"/>
          <p:cNvSpPr/>
          <p:nvPr/>
        </p:nvSpPr>
        <p:spPr bwMode="auto">
          <a:xfrm rot="16200000" flipH="1">
            <a:off x="6030360" y="3770646"/>
            <a:ext cx="4764329" cy="1088796"/>
          </a:xfrm>
          <a:prstGeom prst="triangl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2" name="Rectangle 11"/>
          <p:cNvSpPr/>
          <p:nvPr/>
        </p:nvSpPr>
        <p:spPr bwMode="auto">
          <a:xfrm>
            <a:off x="8956923" y="1932881"/>
            <a:ext cx="3478671" cy="476432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4" name="Freeform 5"/>
          <p:cNvSpPr>
            <a:spLocks noEditPoints="1"/>
          </p:cNvSpPr>
          <p:nvPr/>
        </p:nvSpPr>
        <p:spPr bwMode="auto">
          <a:xfrm>
            <a:off x="9794766" y="2082865"/>
            <a:ext cx="1550366" cy="1543443"/>
          </a:xfrm>
          <a:custGeom>
            <a:avLst/>
            <a:gdLst>
              <a:gd name="T0" fmla="*/ 1139 w 2273"/>
              <a:gd name="T1" fmla="*/ 0 h 2263"/>
              <a:gd name="T2" fmla="*/ 0 w 2273"/>
              <a:gd name="T3" fmla="*/ 1131 h 2263"/>
              <a:gd name="T4" fmla="*/ 1139 w 2273"/>
              <a:gd name="T5" fmla="*/ 2263 h 2263"/>
              <a:gd name="T6" fmla="*/ 2273 w 2273"/>
              <a:gd name="T7" fmla="*/ 1131 h 2263"/>
              <a:gd name="T8" fmla="*/ 1139 w 2273"/>
              <a:gd name="T9" fmla="*/ 0 h 2263"/>
              <a:gd name="T10" fmla="*/ 1941 w 2273"/>
              <a:gd name="T11" fmla="*/ 800 h 2263"/>
              <a:gd name="T12" fmla="*/ 1966 w 2273"/>
              <a:gd name="T13" fmla="*/ 694 h 2263"/>
              <a:gd name="T14" fmla="*/ 1985 w 2273"/>
              <a:gd name="T15" fmla="*/ 588 h 2263"/>
              <a:gd name="T16" fmla="*/ 2135 w 2273"/>
              <a:gd name="T17" fmla="*/ 969 h 2263"/>
              <a:gd name="T18" fmla="*/ 2116 w 2273"/>
              <a:gd name="T19" fmla="*/ 925 h 2263"/>
              <a:gd name="T20" fmla="*/ 2016 w 2273"/>
              <a:gd name="T21" fmla="*/ 913 h 2263"/>
              <a:gd name="T22" fmla="*/ 1941 w 2273"/>
              <a:gd name="T23" fmla="*/ 800 h 2263"/>
              <a:gd name="T24" fmla="*/ 1421 w 2273"/>
              <a:gd name="T25" fmla="*/ 1981 h 2263"/>
              <a:gd name="T26" fmla="*/ 1233 w 2273"/>
              <a:gd name="T27" fmla="*/ 2131 h 2263"/>
              <a:gd name="T28" fmla="*/ 1139 w 2273"/>
              <a:gd name="T29" fmla="*/ 2138 h 2263"/>
              <a:gd name="T30" fmla="*/ 1089 w 2273"/>
              <a:gd name="T31" fmla="*/ 2138 h 2263"/>
              <a:gd name="T32" fmla="*/ 1039 w 2273"/>
              <a:gd name="T33" fmla="*/ 1963 h 2263"/>
              <a:gd name="T34" fmla="*/ 920 w 2273"/>
              <a:gd name="T35" fmla="*/ 1719 h 2263"/>
              <a:gd name="T36" fmla="*/ 845 w 2273"/>
              <a:gd name="T37" fmla="*/ 1600 h 2263"/>
              <a:gd name="T38" fmla="*/ 620 w 2273"/>
              <a:gd name="T39" fmla="*/ 1438 h 2263"/>
              <a:gd name="T40" fmla="*/ 376 w 2273"/>
              <a:gd name="T41" fmla="*/ 1156 h 2263"/>
              <a:gd name="T42" fmla="*/ 401 w 2273"/>
              <a:gd name="T43" fmla="*/ 588 h 2263"/>
              <a:gd name="T44" fmla="*/ 369 w 2273"/>
              <a:gd name="T45" fmla="*/ 475 h 2263"/>
              <a:gd name="T46" fmla="*/ 426 w 2273"/>
              <a:gd name="T47" fmla="*/ 419 h 2263"/>
              <a:gd name="T48" fmla="*/ 570 w 2273"/>
              <a:gd name="T49" fmla="*/ 300 h 2263"/>
              <a:gd name="T50" fmla="*/ 726 w 2273"/>
              <a:gd name="T51" fmla="*/ 288 h 2263"/>
              <a:gd name="T52" fmla="*/ 933 w 2273"/>
              <a:gd name="T53" fmla="*/ 219 h 2263"/>
              <a:gd name="T54" fmla="*/ 1027 w 2273"/>
              <a:gd name="T55" fmla="*/ 131 h 2263"/>
              <a:gd name="T56" fmla="*/ 1139 w 2273"/>
              <a:gd name="T57" fmla="*/ 125 h 2263"/>
              <a:gd name="T58" fmla="*/ 1177 w 2273"/>
              <a:gd name="T59" fmla="*/ 125 h 2263"/>
              <a:gd name="T60" fmla="*/ 1208 w 2273"/>
              <a:gd name="T61" fmla="*/ 306 h 2263"/>
              <a:gd name="T62" fmla="*/ 1139 w 2273"/>
              <a:gd name="T63" fmla="*/ 369 h 2263"/>
              <a:gd name="T64" fmla="*/ 895 w 2273"/>
              <a:gd name="T65" fmla="*/ 425 h 2263"/>
              <a:gd name="T66" fmla="*/ 939 w 2273"/>
              <a:gd name="T67" fmla="*/ 606 h 2263"/>
              <a:gd name="T68" fmla="*/ 1052 w 2273"/>
              <a:gd name="T69" fmla="*/ 531 h 2263"/>
              <a:gd name="T70" fmla="*/ 1164 w 2273"/>
              <a:gd name="T71" fmla="*/ 494 h 2263"/>
              <a:gd name="T72" fmla="*/ 1283 w 2273"/>
              <a:gd name="T73" fmla="*/ 538 h 2263"/>
              <a:gd name="T74" fmla="*/ 1252 w 2273"/>
              <a:gd name="T75" fmla="*/ 775 h 2263"/>
              <a:gd name="T76" fmla="*/ 927 w 2273"/>
              <a:gd name="T77" fmla="*/ 1088 h 2263"/>
              <a:gd name="T78" fmla="*/ 664 w 2273"/>
              <a:gd name="T79" fmla="*/ 1175 h 2263"/>
              <a:gd name="T80" fmla="*/ 651 w 2273"/>
              <a:gd name="T81" fmla="*/ 1369 h 2263"/>
              <a:gd name="T82" fmla="*/ 870 w 2273"/>
              <a:gd name="T83" fmla="*/ 1500 h 2263"/>
              <a:gd name="T84" fmla="*/ 1296 w 2273"/>
              <a:gd name="T85" fmla="*/ 1613 h 2263"/>
              <a:gd name="T86" fmla="*/ 1421 w 2273"/>
              <a:gd name="T87" fmla="*/ 1981 h 2263"/>
              <a:gd name="T88" fmla="*/ 1509 w 2273"/>
              <a:gd name="T89" fmla="*/ 394 h 2263"/>
              <a:gd name="T90" fmla="*/ 1446 w 2273"/>
              <a:gd name="T91" fmla="*/ 475 h 2263"/>
              <a:gd name="T92" fmla="*/ 1283 w 2273"/>
              <a:gd name="T93" fmla="*/ 231 h 2263"/>
              <a:gd name="T94" fmla="*/ 1265 w 2273"/>
              <a:gd name="T95" fmla="*/ 131 h 2263"/>
              <a:gd name="T96" fmla="*/ 1578 w 2273"/>
              <a:gd name="T97" fmla="*/ 225 h 2263"/>
              <a:gd name="T98" fmla="*/ 1584 w 2273"/>
              <a:gd name="T99" fmla="*/ 263 h 2263"/>
              <a:gd name="T100" fmla="*/ 1509 w 2273"/>
              <a:gd name="T101" fmla="*/ 394 h 2263"/>
              <a:gd name="T102" fmla="*/ 1897 w 2273"/>
              <a:gd name="T103" fmla="*/ 1656 h 2263"/>
              <a:gd name="T104" fmla="*/ 1859 w 2273"/>
              <a:gd name="T105" fmla="*/ 1338 h 2263"/>
              <a:gd name="T106" fmla="*/ 1960 w 2273"/>
              <a:gd name="T107" fmla="*/ 1069 h 2263"/>
              <a:gd name="T108" fmla="*/ 2110 w 2273"/>
              <a:gd name="T109" fmla="*/ 1044 h 2263"/>
              <a:gd name="T110" fmla="*/ 2147 w 2273"/>
              <a:gd name="T111" fmla="*/ 1113 h 2263"/>
              <a:gd name="T112" fmla="*/ 2147 w 2273"/>
              <a:gd name="T113" fmla="*/ 1131 h 2263"/>
              <a:gd name="T114" fmla="*/ 1985 w 2273"/>
              <a:gd name="T115" fmla="*/ 1675 h 2263"/>
              <a:gd name="T116" fmla="*/ 1897 w 2273"/>
              <a:gd name="T117" fmla="*/ 1656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3" h="2263">
                <a:moveTo>
                  <a:pt x="1139" y="0"/>
                </a:moveTo>
                <a:cubicBezTo>
                  <a:pt x="513" y="0"/>
                  <a:pt x="6" y="506"/>
                  <a:pt x="0" y="1131"/>
                </a:cubicBezTo>
                <a:cubicBezTo>
                  <a:pt x="6" y="1756"/>
                  <a:pt x="513" y="2263"/>
                  <a:pt x="1139" y="2263"/>
                </a:cubicBezTo>
                <a:cubicBezTo>
                  <a:pt x="1765" y="2263"/>
                  <a:pt x="2273" y="1756"/>
                  <a:pt x="2273" y="1131"/>
                </a:cubicBezTo>
                <a:cubicBezTo>
                  <a:pt x="2273" y="506"/>
                  <a:pt x="1765" y="0"/>
                  <a:pt x="1139" y="0"/>
                </a:cubicBezTo>
                <a:close/>
                <a:moveTo>
                  <a:pt x="1941" y="800"/>
                </a:moveTo>
                <a:cubicBezTo>
                  <a:pt x="2003" y="806"/>
                  <a:pt x="1991" y="750"/>
                  <a:pt x="1966" y="694"/>
                </a:cubicBezTo>
                <a:cubicBezTo>
                  <a:pt x="1953" y="650"/>
                  <a:pt x="1960" y="619"/>
                  <a:pt x="1985" y="588"/>
                </a:cubicBezTo>
                <a:cubicBezTo>
                  <a:pt x="2060" y="700"/>
                  <a:pt x="2110" y="831"/>
                  <a:pt x="2135" y="969"/>
                </a:cubicBezTo>
                <a:cubicBezTo>
                  <a:pt x="2129" y="956"/>
                  <a:pt x="2122" y="944"/>
                  <a:pt x="2116" y="925"/>
                </a:cubicBezTo>
                <a:cubicBezTo>
                  <a:pt x="2085" y="838"/>
                  <a:pt x="2072" y="825"/>
                  <a:pt x="2016" y="913"/>
                </a:cubicBezTo>
                <a:cubicBezTo>
                  <a:pt x="1960" y="1006"/>
                  <a:pt x="1884" y="794"/>
                  <a:pt x="1941" y="800"/>
                </a:cubicBezTo>
                <a:close/>
                <a:moveTo>
                  <a:pt x="1421" y="1981"/>
                </a:moveTo>
                <a:cubicBezTo>
                  <a:pt x="1327" y="2063"/>
                  <a:pt x="1271" y="2106"/>
                  <a:pt x="1233" y="2131"/>
                </a:cubicBezTo>
                <a:cubicBezTo>
                  <a:pt x="1202" y="2138"/>
                  <a:pt x="1171" y="2138"/>
                  <a:pt x="1139" y="2138"/>
                </a:cubicBezTo>
                <a:cubicBezTo>
                  <a:pt x="1121" y="2138"/>
                  <a:pt x="1102" y="2138"/>
                  <a:pt x="1089" y="2138"/>
                </a:cubicBezTo>
                <a:cubicBezTo>
                  <a:pt x="1096" y="2081"/>
                  <a:pt x="1108" y="2013"/>
                  <a:pt x="1039" y="1963"/>
                </a:cubicBezTo>
                <a:cubicBezTo>
                  <a:pt x="952" y="1894"/>
                  <a:pt x="864" y="1800"/>
                  <a:pt x="920" y="1719"/>
                </a:cubicBezTo>
                <a:cubicBezTo>
                  <a:pt x="970" y="1638"/>
                  <a:pt x="908" y="1619"/>
                  <a:pt x="845" y="1600"/>
                </a:cubicBezTo>
                <a:cubicBezTo>
                  <a:pt x="789" y="1581"/>
                  <a:pt x="801" y="1488"/>
                  <a:pt x="620" y="1438"/>
                </a:cubicBezTo>
                <a:cubicBezTo>
                  <a:pt x="438" y="1394"/>
                  <a:pt x="419" y="1288"/>
                  <a:pt x="376" y="1156"/>
                </a:cubicBezTo>
                <a:cubicBezTo>
                  <a:pt x="275" y="856"/>
                  <a:pt x="401" y="656"/>
                  <a:pt x="401" y="588"/>
                </a:cubicBezTo>
                <a:cubicBezTo>
                  <a:pt x="401" y="544"/>
                  <a:pt x="388" y="506"/>
                  <a:pt x="369" y="475"/>
                </a:cubicBezTo>
                <a:cubicBezTo>
                  <a:pt x="388" y="456"/>
                  <a:pt x="407" y="438"/>
                  <a:pt x="426" y="419"/>
                </a:cubicBezTo>
                <a:cubicBezTo>
                  <a:pt x="469" y="375"/>
                  <a:pt x="513" y="338"/>
                  <a:pt x="570" y="300"/>
                </a:cubicBezTo>
                <a:cubicBezTo>
                  <a:pt x="607" y="319"/>
                  <a:pt x="664" y="325"/>
                  <a:pt x="726" y="288"/>
                </a:cubicBezTo>
                <a:cubicBezTo>
                  <a:pt x="814" y="231"/>
                  <a:pt x="883" y="231"/>
                  <a:pt x="933" y="219"/>
                </a:cubicBezTo>
                <a:cubicBezTo>
                  <a:pt x="970" y="213"/>
                  <a:pt x="1045" y="194"/>
                  <a:pt x="1027" y="131"/>
                </a:cubicBezTo>
                <a:cubicBezTo>
                  <a:pt x="1064" y="125"/>
                  <a:pt x="1102" y="125"/>
                  <a:pt x="1139" y="125"/>
                </a:cubicBezTo>
                <a:cubicBezTo>
                  <a:pt x="1152" y="125"/>
                  <a:pt x="1164" y="125"/>
                  <a:pt x="1177" y="125"/>
                </a:cubicBezTo>
                <a:cubicBezTo>
                  <a:pt x="1114" y="200"/>
                  <a:pt x="1121" y="238"/>
                  <a:pt x="1208" y="306"/>
                </a:cubicBezTo>
                <a:cubicBezTo>
                  <a:pt x="1252" y="344"/>
                  <a:pt x="1233" y="413"/>
                  <a:pt x="1139" y="369"/>
                </a:cubicBezTo>
                <a:cubicBezTo>
                  <a:pt x="1020" y="319"/>
                  <a:pt x="1014" y="413"/>
                  <a:pt x="895" y="425"/>
                </a:cubicBezTo>
                <a:cubicBezTo>
                  <a:pt x="845" y="431"/>
                  <a:pt x="820" y="550"/>
                  <a:pt x="939" y="606"/>
                </a:cubicBezTo>
                <a:cubicBezTo>
                  <a:pt x="983" y="625"/>
                  <a:pt x="1096" y="663"/>
                  <a:pt x="1052" y="531"/>
                </a:cubicBezTo>
                <a:cubicBezTo>
                  <a:pt x="1027" y="456"/>
                  <a:pt x="1146" y="400"/>
                  <a:pt x="1164" y="494"/>
                </a:cubicBezTo>
                <a:cubicBezTo>
                  <a:pt x="1189" y="569"/>
                  <a:pt x="1252" y="487"/>
                  <a:pt x="1283" y="538"/>
                </a:cubicBezTo>
                <a:cubicBezTo>
                  <a:pt x="1365" y="650"/>
                  <a:pt x="1396" y="750"/>
                  <a:pt x="1252" y="775"/>
                </a:cubicBezTo>
                <a:cubicBezTo>
                  <a:pt x="1027" y="806"/>
                  <a:pt x="952" y="1000"/>
                  <a:pt x="927" y="1088"/>
                </a:cubicBezTo>
                <a:cubicBezTo>
                  <a:pt x="908" y="1169"/>
                  <a:pt x="726" y="1175"/>
                  <a:pt x="664" y="1175"/>
                </a:cubicBezTo>
                <a:cubicBezTo>
                  <a:pt x="595" y="1175"/>
                  <a:pt x="576" y="1369"/>
                  <a:pt x="651" y="1369"/>
                </a:cubicBezTo>
                <a:cubicBezTo>
                  <a:pt x="726" y="1369"/>
                  <a:pt x="845" y="1450"/>
                  <a:pt x="870" y="1500"/>
                </a:cubicBezTo>
                <a:cubicBezTo>
                  <a:pt x="895" y="1556"/>
                  <a:pt x="1171" y="1438"/>
                  <a:pt x="1296" y="1613"/>
                </a:cubicBezTo>
                <a:cubicBezTo>
                  <a:pt x="1421" y="1794"/>
                  <a:pt x="1653" y="1788"/>
                  <a:pt x="1421" y="1981"/>
                </a:cubicBezTo>
                <a:close/>
                <a:moveTo>
                  <a:pt x="1509" y="394"/>
                </a:moveTo>
                <a:cubicBezTo>
                  <a:pt x="1509" y="425"/>
                  <a:pt x="1571" y="575"/>
                  <a:pt x="1446" y="475"/>
                </a:cubicBezTo>
                <a:cubicBezTo>
                  <a:pt x="1315" y="375"/>
                  <a:pt x="1359" y="269"/>
                  <a:pt x="1283" y="231"/>
                </a:cubicBezTo>
                <a:cubicBezTo>
                  <a:pt x="1233" y="206"/>
                  <a:pt x="1246" y="169"/>
                  <a:pt x="1265" y="131"/>
                </a:cubicBezTo>
                <a:cubicBezTo>
                  <a:pt x="1377" y="144"/>
                  <a:pt x="1477" y="175"/>
                  <a:pt x="1578" y="225"/>
                </a:cubicBezTo>
                <a:cubicBezTo>
                  <a:pt x="1578" y="231"/>
                  <a:pt x="1578" y="244"/>
                  <a:pt x="1584" y="263"/>
                </a:cubicBezTo>
                <a:cubicBezTo>
                  <a:pt x="1609" y="338"/>
                  <a:pt x="1503" y="356"/>
                  <a:pt x="1509" y="394"/>
                </a:cubicBezTo>
                <a:close/>
                <a:moveTo>
                  <a:pt x="1897" y="1656"/>
                </a:moveTo>
                <a:cubicBezTo>
                  <a:pt x="1816" y="1650"/>
                  <a:pt x="1828" y="1469"/>
                  <a:pt x="1859" y="1338"/>
                </a:cubicBezTo>
                <a:cubicBezTo>
                  <a:pt x="1891" y="1213"/>
                  <a:pt x="1953" y="1231"/>
                  <a:pt x="1960" y="1069"/>
                </a:cubicBezTo>
                <a:cubicBezTo>
                  <a:pt x="1966" y="975"/>
                  <a:pt x="2104" y="981"/>
                  <a:pt x="2110" y="1044"/>
                </a:cubicBezTo>
                <a:cubicBezTo>
                  <a:pt x="2110" y="1063"/>
                  <a:pt x="2122" y="1094"/>
                  <a:pt x="2147" y="1113"/>
                </a:cubicBezTo>
                <a:cubicBezTo>
                  <a:pt x="2147" y="1119"/>
                  <a:pt x="2147" y="1125"/>
                  <a:pt x="2147" y="1131"/>
                </a:cubicBezTo>
                <a:cubicBezTo>
                  <a:pt x="2147" y="1331"/>
                  <a:pt x="2091" y="1519"/>
                  <a:pt x="1985" y="1675"/>
                </a:cubicBezTo>
                <a:cubicBezTo>
                  <a:pt x="1972" y="1669"/>
                  <a:pt x="1947" y="1663"/>
                  <a:pt x="1897" y="165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41" name="Group 4"/>
          <p:cNvGrpSpPr>
            <a:grpSpLocks noChangeAspect="1"/>
          </p:cNvGrpSpPr>
          <p:nvPr/>
        </p:nvGrpSpPr>
        <p:grpSpPr bwMode="auto">
          <a:xfrm>
            <a:off x="9868173" y="2522017"/>
            <a:ext cx="1411974" cy="1210785"/>
            <a:chOff x="1601" y="217"/>
            <a:chExt cx="4632" cy="3972"/>
          </a:xfrm>
          <a:solidFill>
            <a:schemeClr val="bg1"/>
          </a:solidFill>
        </p:grpSpPr>
        <p:sp>
          <p:nvSpPr>
            <p:cNvPr id="43" name="Freeform 5"/>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 name="Oval 6"/>
            <p:cNvSpPr>
              <a:spLocks noChangeArrowheads="1"/>
            </p:cNvSpPr>
            <p:nvPr/>
          </p:nvSpPr>
          <p:spPr bwMode="auto">
            <a:xfrm>
              <a:off x="3467" y="217"/>
              <a:ext cx="888" cy="890"/>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 name="Freeform 7"/>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 name="Oval 8"/>
            <p:cNvSpPr>
              <a:spLocks noChangeArrowheads="1"/>
            </p:cNvSpPr>
            <p:nvPr/>
          </p:nvSpPr>
          <p:spPr bwMode="auto">
            <a:xfrm>
              <a:off x="5221" y="468"/>
              <a:ext cx="764"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 name="Freeform 9"/>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 name="Oval 10"/>
            <p:cNvSpPr>
              <a:spLocks noChangeArrowheads="1"/>
            </p:cNvSpPr>
            <p:nvPr/>
          </p:nvSpPr>
          <p:spPr bwMode="auto">
            <a:xfrm>
              <a:off x="1839" y="468"/>
              <a:ext cx="762"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94" name="TextBox 22"/>
          <p:cNvSpPr txBox="1">
            <a:spLocks noChangeArrowheads="1"/>
          </p:cNvSpPr>
          <p:nvPr/>
        </p:nvSpPr>
        <p:spPr bwMode="auto">
          <a:xfrm>
            <a:off x="9230676" y="3732802"/>
            <a:ext cx="3113458" cy="3481039"/>
          </a:xfrm>
          <a:prstGeom prst="rect">
            <a:avLst/>
          </a:prstGeom>
          <a:noFill/>
          <a:ln>
            <a:noFill/>
          </a:ln>
          <a:extLst/>
        </p:spPr>
        <p:txBody>
          <a:bodyPr wrap="square"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lvl="0"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5,000,000+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subscribers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r>
              <a:rPr lang="en-US" sz="3999" b="1" dirty="0">
                <a:solidFill>
                  <a:schemeClr val="accent1"/>
                </a:solidFill>
                <a:latin typeface="Segoe UI"/>
                <a:ea typeface="MS PGothic" panose="020B0600070205080204" pitchFamily="34" charset="-128"/>
                <a:cs typeface="Segoe UI Semilight" panose="020B0402040204020203" pitchFamily="34" charset="0"/>
              </a:rPr>
              <a:t>210+</a:t>
            </a:r>
            <a:r>
              <a:rPr lang="en-US" sz="3999" dirty="0">
                <a:solidFill>
                  <a:srgbClr val="EB3C00"/>
                </a:solidFill>
                <a:latin typeface="Segoe UI"/>
                <a:ea typeface="MS PGothic" panose="020B0600070205080204" pitchFamily="34" charset="-128"/>
                <a:cs typeface="Segoe UI Light"/>
              </a:rPr>
              <a:t> </a:t>
            </a:r>
            <a:br>
              <a:rPr lang="en-US" sz="3999"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countries</a:t>
            </a: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a:p>
            <a:pPr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200,000+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organizations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p:txBody>
      </p:sp>
      <p:grpSp>
        <p:nvGrpSpPr>
          <p:cNvPr id="26" name="Group 25"/>
          <p:cNvGrpSpPr/>
          <p:nvPr/>
        </p:nvGrpSpPr>
        <p:grpSpPr>
          <a:xfrm>
            <a:off x="2693494" y="1932878"/>
            <a:ext cx="1115398" cy="4764331"/>
            <a:chOff x="4939761" y="2085055"/>
            <a:chExt cx="693271" cy="4765007"/>
          </a:xfrm>
          <a:solidFill>
            <a:schemeClr val="bg1"/>
          </a:solidFill>
        </p:grpSpPr>
        <p:sp>
          <p:nvSpPr>
            <p:cNvPr id="167" name="Right Triangle 166"/>
            <p:cNvSpPr/>
            <p:nvPr/>
          </p:nvSpPr>
          <p:spPr bwMode="auto">
            <a:xfrm rot="10800000">
              <a:off x="4939761" y="2085055"/>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sp>
          <p:nvSpPr>
            <p:cNvPr id="168" name="Right Triangle 167"/>
            <p:cNvSpPr/>
            <p:nvPr/>
          </p:nvSpPr>
          <p:spPr bwMode="auto">
            <a:xfrm rot="10800000" flipV="1">
              <a:off x="4939762" y="5359590"/>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grpSp>
      <p:sp>
        <p:nvSpPr>
          <p:cNvPr id="78" name="Rectangle 77"/>
          <p:cNvSpPr/>
          <p:nvPr/>
        </p:nvSpPr>
        <p:spPr bwMode="auto">
          <a:xfrm>
            <a:off x="882" y="3555289"/>
            <a:ext cx="4638017" cy="1519513"/>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16" name="Group 15"/>
          <p:cNvGrpSpPr/>
          <p:nvPr/>
        </p:nvGrpSpPr>
        <p:grpSpPr>
          <a:xfrm>
            <a:off x="882" y="1932880"/>
            <a:ext cx="4638017" cy="1519513"/>
            <a:chOff x="0" y="1932658"/>
            <a:chExt cx="4638675" cy="1519729"/>
          </a:xfrm>
          <a:solidFill>
            <a:schemeClr val="accent5"/>
          </a:solidFill>
        </p:grpSpPr>
        <p:sp>
          <p:nvSpPr>
            <p:cNvPr id="6" name="Rectangle 5"/>
            <p:cNvSpPr/>
            <p:nvPr/>
          </p:nvSpPr>
          <p:spPr bwMode="auto">
            <a:xfrm>
              <a:off x="0" y="1932658"/>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0" name="Rectangle 9"/>
            <p:cNvSpPr/>
            <p:nvPr/>
          </p:nvSpPr>
          <p:spPr bwMode="auto">
            <a:xfrm>
              <a:off x="3912624" y="1932658"/>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17" name="Group 16"/>
          <p:cNvGrpSpPr/>
          <p:nvPr/>
        </p:nvGrpSpPr>
        <p:grpSpPr>
          <a:xfrm>
            <a:off x="882" y="5177696"/>
            <a:ext cx="4638017" cy="1519513"/>
            <a:chOff x="0" y="5177934"/>
            <a:chExt cx="4638675" cy="1519729"/>
          </a:xfrm>
          <a:solidFill>
            <a:schemeClr val="accent5"/>
          </a:solidFill>
        </p:grpSpPr>
        <p:sp>
          <p:nvSpPr>
            <p:cNvPr id="79" name="Rectangle 78"/>
            <p:cNvSpPr/>
            <p:nvPr/>
          </p:nvSpPr>
          <p:spPr bwMode="auto">
            <a:xfrm>
              <a:off x="0" y="5177934"/>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2" name="Rectangle 9"/>
            <p:cNvSpPr/>
            <p:nvPr/>
          </p:nvSpPr>
          <p:spPr bwMode="auto">
            <a:xfrm flipV="1">
              <a:off x="3912624" y="5177934"/>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25" name="Group 24"/>
          <p:cNvGrpSpPr/>
          <p:nvPr/>
        </p:nvGrpSpPr>
        <p:grpSpPr>
          <a:xfrm>
            <a:off x="275481" y="1932880"/>
            <a:ext cx="3628228" cy="4562849"/>
            <a:chOff x="274637" y="1932658"/>
            <a:chExt cx="3628742" cy="4563496"/>
          </a:xfrm>
        </p:grpSpPr>
        <p:grpSp>
          <p:nvGrpSpPr>
            <p:cNvPr id="11" name="Group 10"/>
            <p:cNvGrpSpPr/>
            <p:nvPr/>
          </p:nvGrpSpPr>
          <p:grpSpPr>
            <a:xfrm>
              <a:off x="274637" y="1932658"/>
              <a:ext cx="2721870" cy="1257141"/>
              <a:chOff x="274637" y="1932658"/>
              <a:chExt cx="2721870" cy="1257141"/>
            </a:xfrm>
          </p:grpSpPr>
          <p:sp>
            <p:nvSpPr>
              <p:cNvPr id="5" name="Rectangle 4"/>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Microsoft Cloud</a:t>
                </a:r>
              </a:p>
            </p:txBody>
          </p:sp>
          <p:sp>
            <p:nvSpPr>
              <p:cNvPr id="70" name="Freeform 69"/>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9618" tIns="44809" rIns="89618" bIns="44809" numCol="1" anchor="t" anchorCtr="0" compatLnSpc="1">
                <a:prstTxWarp prst="textNoShape">
                  <a:avLst/>
                </a:prstTxWarp>
              </a:bodyPr>
              <a:lstStyle/>
              <a:p>
                <a:pPr defTabSz="914191"/>
                <a:endParaRPr lang="en-US" sz="1764">
                  <a:solidFill>
                    <a:srgbClr val="505050"/>
                  </a:solidFill>
                </a:endParaRPr>
              </a:p>
            </p:txBody>
          </p:sp>
          <p:grpSp>
            <p:nvGrpSpPr>
              <p:cNvPr id="52" name="Group 25"/>
              <p:cNvGrpSpPr>
                <a:grpSpLocks noChangeAspect="1"/>
              </p:cNvGrpSpPr>
              <p:nvPr/>
            </p:nvGrpSpPr>
            <p:grpSpPr bwMode="auto">
              <a:xfrm>
                <a:off x="463940" y="2653554"/>
                <a:ext cx="1160019" cy="140576"/>
                <a:chOff x="-1699" y="1488"/>
                <a:chExt cx="11074" cy="1342"/>
              </a:xfrm>
              <a:solidFill>
                <a:schemeClr val="accent6"/>
              </a:solidFill>
            </p:grpSpPr>
            <p:sp>
              <p:nvSpPr>
                <p:cNvPr id="53"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4"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5"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6"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nvGrpSpPr>
            <p:cNvPr id="18" name="Group 17"/>
            <p:cNvGrpSpPr/>
            <p:nvPr/>
          </p:nvGrpSpPr>
          <p:grpSpPr>
            <a:xfrm>
              <a:off x="350126" y="4111232"/>
              <a:ext cx="3553253" cy="811206"/>
              <a:chOff x="350126" y="4111232"/>
              <a:chExt cx="3553253" cy="811206"/>
            </a:xfrm>
          </p:grpSpPr>
          <p:pic>
            <p:nvPicPr>
              <p:cNvPr id="73" name="Picture 7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75" name="Picture 74"/>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730077" y="4111232"/>
                <a:ext cx="791901" cy="361753"/>
              </a:xfrm>
              <a:prstGeom prst="rect">
                <a:avLst/>
              </a:prstGeom>
            </p:spPr>
          </p:pic>
          <p:pic>
            <p:nvPicPr>
              <p:cNvPr id="7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1725225" y="4607122"/>
                <a:ext cx="1105742" cy="315316"/>
                <a:chOff x="10957261" y="3258670"/>
                <a:chExt cx="881667" cy="251419"/>
              </a:xfrm>
            </p:grpSpPr>
            <p:pic>
              <p:nvPicPr>
                <p:cNvPr id="81" name="Picture 80"/>
                <p:cNvPicPr>
                  <a:picLocks noChangeAspect="1"/>
                </p:cNvPicPr>
                <p:nvPr/>
              </p:nvPicPr>
              <p:blipFill rotWithShape="1">
                <a:blip r:embed="rId10" cstate="print">
                  <a:clrChange>
                    <a:clrFrom>
                      <a:srgbClr val="FFFFFF"/>
                    </a:clrFrom>
                    <a:clrTo>
                      <a:srgbClr val="FFFFFF">
                        <a:alpha val="0"/>
                      </a:srgbClr>
                    </a:clrTo>
                  </a:clrChange>
                  <a:lum bright="51000"/>
                  <a:extLst>
                    <a:ext uri="{BEBA8EAE-BF5A-486C-A8C5-ECC9F3942E4B}">
                      <a14:imgProps xmlns:a14="http://schemas.microsoft.com/office/drawing/2010/main">
                        <a14:imgLayer r:embed="rId11">
                          <a14:imgEffect>
                            <a14:saturation sat="0"/>
                          </a14:imgEffect>
                          <a14:imgEffect>
                            <a14:brightnessContrast bright="49000"/>
                          </a14:imgEffect>
                        </a14:imgLayer>
                      </a14:imgProps>
                    </a:ext>
                    <a:ext uri="{28A0092B-C50C-407E-A947-70E740481C1C}">
                      <a14:useLocalDpi xmlns:a14="http://schemas.microsoft.com/office/drawing/2010/main" val="0"/>
                    </a:ext>
                  </a:extLst>
                </a:blip>
                <a:srcRect/>
                <a:stretch/>
              </p:blipFill>
              <p:spPr>
                <a:xfrm>
                  <a:off x="10957261" y="3269634"/>
                  <a:ext cx="219488" cy="240455"/>
                </a:xfrm>
                <a:prstGeom prst="rect">
                  <a:avLst/>
                </a:prstGeom>
                <a:noFill/>
                <a:ln>
                  <a:noFill/>
                </a:ln>
              </p:spPr>
            </p:pic>
            <p:pic>
              <p:nvPicPr>
                <p:cNvPr id="82" name="Picture 81"/>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p:blipFill>
              <p:spPr>
                <a:xfrm>
                  <a:off x="11176749" y="3258670"/>
                  <a:ext cx="662179" cy="251419"/>
                </a:xfrm>
                <a:prstGeom prst="rect">
                  <a:avLst/>
                </a:prstGeom>
                <a:noFill/>
                <a:ln>
                  <a:noFill/>
                </a:ln>
              </p:spPr>
            </p:pic>
          </p:grpSp>
          <p:grpSp>
            <p:nvGrpSpPr>
              <p:cNvPr id="83" name="Group 82"/>
              <p:cNvGrpSpPr/>
              <p:nvPr/>
            </p:nvGrpSpPr>
            <p:grpSpPr>
              <a:xfrm>
                <a:off x="3169172" y="4650424"/>
                <a:ext cx="734207" cy="237416"/>
                <a:chOff x="12136828" y="3259592"/>
                <a:chExt cx="585422" cy="189305"/>
              </a:xfrm>
            </p:grpSpPr>
            <p:pic>
              <p:nvPicPr>
                <p:cNvPr id="84" name="Picture 4" descr="http://tctechcrunch2011.files.wordpress.com/2012/11/twilio-logo-6a141664f35a78e9ac08eed627c2a859.png"/>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12136828" y="3268957"/>
                  <a:ext cx="178831" cy="178830"/>
                  <a:chOff x="12136828" y="3639206"/>
                  <a:chExt cx="178831" cy="178830"/>
                </a:xfrm>
              </p:grpSpPr>
              <p:sp>
                <p:nvSpPr>
                  <p:cNvPr id="86"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87" name="Group 86"/>
                  <p:cNvGrpSpPr/>
                  <p:nvPr/>
                </p:nvGrpSpPr>
                <p:grpSpPr>
                  <a:xfrm>
                    <a:off x="12187796" y="3692698"/>
                    <a:ext cx="76943" cy="71846"/>
                    <a:chOff x="12157225" y="3537324"/>
                    <a:chExt cx="65970" cy="61600"/>
                  </a:xfrm>
                  <a:solidFill>
                    <a:schemeClr val="bg1"/>
                  </a:solidFill>
                </p:grpSpPr>
                <p:sp>
                  <p:nvSpPr>
                    <p:cNvPr id="88" name="Oval 87"/>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89" name="Oval 88"/>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0" name="Oval 89"/>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1" name="Oval 90"/>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grpSp>
          <p:pic>
            <p:nvPicPr>
              <p:cNvPr id="93" name="Picture 9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99" name="Rectangle 98"/>
            <p:cNvSpPr/>
            <p:nvPr/>
          </p:nvSpPr>
          <p:spPr bwMode="auto">
            <a:xfrm>
              <a:off x="274637" y="3555276"/>
              <a:ext cx="3274550" cy="572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Non-Microsoft Cloud</a:t>
              </a:r>
            </a:p>
          </p:txBody>
        </p:sp>
        <p:grpSp>
          <p:nvGrpSpPr>
            <p:cNvPr id="9" name="Group 8"/>
            <p:cNvGrpSpPr/>
            <p:nvPr/>
          </p:nvGrpSpPr>
          <p:grpSpPr>
            <a:xfrm>
              <a:off x="274637" y="5177934"/>
              <a:ext cx="3499894" cy="1318220"/>
              <a:chOff x="274637" y="5177934"/>
              <a:chExt cx="3499894" cy="1318220"/>
            </a:xfrm>
          </p:grpSpPr>
          <p:sp>
            <p:nvSpPr>
              <p:cNvPr id="100" name="Rectangle 99"/>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On-premise data</a:t>
                </a:r>
              </a:p>
            </p:txBody>
          </p:sp>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02" name="Picture 10" descr="\\sfp\Work\White_Whale\_Archive-Tracy\_Archive-Tracy\7-20642_Cloud_Services_Track\Art\Logos\PNGs\Oracle.png"/>
              <p:cNvPicPr>
                <a:picLocks noChangeAspect="1" noChangeArrowheads="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03" name="Picture 102"/>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7" name="Picture 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8" name="Picture 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pic>
        <p:nvPicPr>
          <p:cNvPr id="155" name="Picture 15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03581" y="3197998"/>
            <a:ext cx="4268440" cy="2052272"/>
          </a:xfrm>
          <a:prstGeom prst="rect">
            <a:avLst/>
          </a:prstGeom>
          <a:noFill/>
          <a:ln>
            <a:noFill/>
          </a:ln>
        </p:spPr>
      </p:pic>
      <p:sp>
        <p:nvSpPr>
          <p:cNvPr id="9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latin typeface="Segoe UI Semibold" panose="020B0702040204020203" pitchFamily="34" charset="0"/>
                <a:cs typeface="Segoe UI Semibold" panose="020B0702040204020203" pitchFamily="34" charset="0"/>
              </a:rPr>
              <a:t>Power BI: experience your data</a:t>
            </a:r>
            <a:br>
              <a:rPr lang="en-US" dirty="0"/>
            </a:br>
            <a:r>
              <a:rPr lang="en-US" sz="20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Any data, any way, anywhere</a:t>
            </a:r>
            <a:endParaRPr lang="en-US" sz="28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1144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 presetClass="entr" presetSubtype="0" fill="hold" grpId="2" nodeType="withEffect">
                                  <p:stCondLst>
                                    <p:cond delay="0"/>
                                  </p:stCondLst>
                                  <p:childTnLst>
                                    <p:set>
                                      <p:cBhvr>
                                        <p:cTn id="15" dur="1" fill="hold">
                                          <p:stCondLst>
                                            <p:cond delay="499"/>
                                          </p:stCondLst>
                                        </p:cTn>
                                        <p:tgtEl>
                                          <p:spTgt spid="95"/>
                                        </p:tgtEl>
                                        <p:attrNameLst>
                                          <p:attrName>style.visibility</p:attrName>
                                        </p:attrNameLst>
                                      </p:cBhvr>
                                      <p:to>
                                        <p:strVal val="visible"/>
                                      </p:to>
                                    </p:set>
                                  </p:childTnLst>
                                </p:cTn>
                              </p:par>
                              <p:par>
                                <p:cTn id="16" presetID="6" presetClass="emph" presetSubtype="0" accel="100000" autoRev="1" fill="hold" grpId="0" nodeType="withEffect">
                                  <p:stCondLst>
                                    <p:cond delay="0"/>
                                  </p:stCondLst>
                                  <p:childTnLst>
                                    <p:animScale>
                                      <p:cBhvr>
                                        <p:cTn id="17" dur="500" fill="hold"/>
                                        <p:tgtEl>
                                          <p:spTgt spid="95"/>
                                        </p:tgtEl>
                                      </p:cBhvr>
                                      <p:by x="0" y="100000"/>
                                    </p:animScale>
                                  </p:childTnLst>
                                </p:cTn>
                              </p:par>
                              <p:par>
                                <p:cTn id="18" presetID="63" presetClass="path" presetSubtype="0" accel="100000" decel="50000" autoRev="1" fill="hold" grpId="1" nodeType="withEffect">
                                  <p:stCondLst>
                                    <p:cond delay="0"/>
                                  </p:stCondLst>
                                  <p:childTnLst>
                                    <p:animMotion origin="layout" path="M -5.18254E-7 3.93554E-6 L 0.04378 3.93554E-6 " pathEditMode="relative" rAng="0" ptsTypes="AA">
                                      <p:cBhvr>
                                        <p:cTn id="19" dur="500" fill="hold"/>
                                        <p:tgtEl>
                                          <p:spTgt spid="95"/>
                                        </p:tgtEl>
                                        <p:attrNameLst>
                                          <p:attrName>ppt_x</p:attrName>
                                          <p:attrName>ppt_y</p:attrName>
                                        </p:attrNameLst>
                                      </p:cBhvr>
                                      <p:rCtr x="2183" y="0"/>
                                    </p:animMotion>
                                  </p:childTnLst>
                                </p:cTn>
                              </p:par>
                              <p:par>
                                <p:cTn id="20" presetID="1" presetClass="entr" presetSubtype="0" fill="hold" grpId="1" nodeType="with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par>
                                <p:cTn id="22" presetID="6" presetClass="emph" presetSubtype="0" accel="100000" autoRev="1" fill="hold" grpId="0" nodeType="withEffect">
                                  <p:stCondLst>
                                    <p:cond delay="0"/>
                                  </p:stCondLst>
                                  <p:childTnLst>
                                    <p:animScale>
                                      <p:cBhvr>
                                        <p:cTn id="23" dur="500" fill="hold"/>
                                        <p:tgtEl>
                                          <p:spTgt spid="24"/>
                                        </p:tgtEl>
                                      </p:cBhvr>
                                      <p:by x="0" y="0"/>
                                    </p:animScale>
                                  </p:childTnLst>
                                </p:cTn>
                              </p:par>
                              <p:par>
                                <p:cTn id="24" presetID="42" presetClass="path" presetSubtype="0" accel="100000" autoRev="1" fill="hold" grpId="2" nodeType="withEffect">
                                  <p:stCondLst>
                                    <p:cond delay="0"/>
                                  </p:stCondLst>
                                  <p:childTnLst>
                                    <p:animMotion origin="layout" path="M 4.09242E-6 1.08942E-7 L 0.03293 1.08942E-7 " pathEditMode="relative" rAng="0" ptsTypes="AA">
                                      <p:cBhvr>
                                        <p:cTn id="25" dur="500" fill="hold"/>
                                        <p:tgtEl>
                                          <p:spTgt spid="24"/>
                                        </p:tgtEl>
                                        <p:attrNameLst>
                                          <p:attrName>ppt_x</p:attrName>
                                          <p:attrName>ppt_y</p:attrName>
                                        </p:attrNameLst>
                                      </p:cBhvr>
                                      <p:rCtr x="1647" y="0"/>
                                    </p:animMotion>
                                  </p:childTnLst>
                                </p:cTn>
                              </p:par>
                              <p:par>
                                <p:cTn id="26" presetID="1" presetClass="entr" presetSubtype="0" fill="hold" nodeType="withEffect">
                                  <p:stCondLst>
                                    <p:cond delay="100"/>
                                  </p:stCondLst>
                                  <p:childTnLst>
                                    <p:set>
                                      <p:cBhvr>
                                        <p:cTn id="27" dur="1" fill="hold">
                                          <p:stCondLst>
                                            <p:cond delay="499"/>
                                          </p:stCondLst>
                                        </p:cTn>
                                        <p:tgtEl>
                                          <p:spTgt spid="41"/>
                                        </p:tgtEl>
                                        <p:attrNameLst>
                                          <p:attrName>style.visibility</p:attrName>
                                        </p:attrNameLst>
                                      </p:cBhvr>
                                      <p:to>
                                        <p:strVal val="visible"/>
                                      </p:to>
                                    </p:set>
                                  </p:childTnLst>
                                </p:cTn>
                              </p:par>
                              <p:par>
                                <p:cTn id="28" presetID="6" presetClass="emph" presetSubtype="0" accel="100000" autoRev="1" fill="hold" nodeType="withEffect">
                                  <p:stCondLst>
                                    <p:cond delay="100"/>
                                  </p:stCondLst>
                                  <p:childTnLst>
                                    <p:animScale>
                                      <p:cBhvr>
                                        <p:cTn id="29" dur="500" fill="hold"/>
                                        <p:tgtEl>
                                          <p:spTgt spid="41"/>
                                        </p:tgtEl>
                                      </p:cBhvr>
                                      <p:by x="0" y="0"/>
                                    </p:animScale>
                                  </p:childTnLst>
                                </p:cTn>
                              </p:par>
                              <p:par>
                                <p:cTn id="30" presetID="42" presetClass="path" presetSubtype="0" accel="100000" autoRev="1" fill="hold" nodeType="withEffect">
                                  <p:stCondLst>
                                    <p:cond delay="100"/>
                                  </p:stCondLst>
                                  <p:childTnLst>
                                    <p:animMotion origin="layout" path="M 4.09242E-6 1.08942E-7 L 0.03293 1.08942E-7 " pathEditMode="relative" rAng="0" ptsTypes="AA">
                                      <p:cBhvr>
                                        <p:cTn id="31" dur="500" fill="hold"/>
                                        <p:tgtEl>
                                          <p:spTgt spid="41"/>
                                        </p:tgtEl>
                                        <p:attrNameLst>
                                          <p:attrName>ppt_x</p:attrName>
                                          <p:attrName>ppt_y</p:attrName>
                                        </p:attrNameLst>
                                      </p:cBhvr>
                                      <p:rCtr x="1647" y="0"/>
                                    </p:animMotion>
                                  </p:childTnLst>
                                </p:cTn>
                              </p:par>
                              <p:par>
                                <p:cTn id="32" presetID="10" presetClass="entr" presetSubtype="0" fill="hold" grpId="0" nodeType="withEffect">
                                  <p:stCondLst>
                                    <p:cond delay="6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63" presetClass="path" presetSubtype="0" decel="100000" fill="hold" grpId="1" nodeType="withEffect">
                                  <p:stCondLst>
                                    <p:cond delay="600"/>
                                  </p:stCondLst>
                                  <p:childTnLst>
                                    <p:animMotion origin="layout" path="M 3.54167E-6 1.85185E-6 L 0.02109 1.85185E-6 " pathEditMode="relative" rAng="0" ptsTypes="AA">
                                      <p:cBhvr>
                                        <p:cTn id="36" dur="500" spd="-100000" fill="hold"/>
                                        <p:tgtEl>
                                          <p:spTgt spid="94"/>
                                        </p:tgtEl>
                                        <p:attrNameLst>
                                          <p:attrName>ppt_x</p:attrName>
                                          <p:attrName>ppt_y</p:attrName>
                                        </p:attrNameLst>
                                      </p:cBhvr>
                                      <p:rCtr x="1055" y="0"/>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3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35" presetClass="path" presetSubtype="0" decel="100000" fill="hold" nodeType="withEffect">
                                  <p:stCondLst>
                                    <p:cond delay="300"/>
                                  </p:stCondLst>
                                  <p:childTnLst>
                                    <p:animMotion origin="layout" path="M -1.70794E-6 -4.17612E-7 L -0.03868 -4.17612E-7 " pathEditMode="relative" rAng="0" ptsTypes="AA">
                                      <p:cBhvr>
                                        <p:cTn id="55" dur="500" spd="-100000" fill="hold"/>
                                        <p:tgtEl>
                                          <p:spTgt spid="25"/>
                                        </p:tgtEl>
                                        <p:attrNameLst>
                                          <p:attrName>ppt_x</p:attrName>
                                          <p:attrName>ppt_y</p:attrName>
                                        </p:attrNameLst>
                                      </p:cBhvr>
                                      <p:rCtr x="-1940" y="0"/>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decel="100000" fill="hold" nodeType="clickEffect">
                                  <p:stCondLst>
                                    <p:cond delay="0"/>
                                  </p:stCondLst>
                                  <p:childTnLst>
                                    <p:animMotion origin="layout" path="M -4.7664E-6 3.58602E-7 L -0.01073 3.24103E-6 " pathEditMode="relative" rAng="0" ptsTypes="AA">
                                      <p:cBhvr>
                                        <p:cTn id="59" dur="500" fill="hold"/>
                                        <p:tgtEl>
                                          <p:spTgt spid="16"/>
                                        </p:tgtEl>
                                        <p:attrNameLst>
                                          <p:attrName>ppt_x</p:attrName>
                                          <p:attrName>ppt_y</p:attrName>
                                        </p:attrNameLst>
                                      </p:cBhvr>
                                      <p:rCtr x="-625" y="272"/>
                                    </p:animMotion>
                                  </p:childTnLst>
                                </p:cTn>
                              </p:par>
                              <p:par>
                                <p:cTn id="60" presetID="42" presetClass="path" presetSubtype="0" decel="100000" fill="hold" nodeType="withEffect">
                                  <p:stCondLst>
                                    <p:cond delay="0"/>
                                  </p:stCondLst>
                                  <p:childTnLst>
                                    <p:animMotion origin="layout" path="M -4.7664E-6 -2.48752E-6 L -0.01072 -8.6246E-7 " pathEditMode="relative" rAng="0" ptsTypes="AA">
                                      <p:cBhvr>
                                        <p:cTn id="61" dur="500" fill="hold"/>
                                        <p:tgtEl>
                                          <p:spTgt spid="17"/>
                                        </p:tgtEl>
                                        <p:attrNameLst>
                                          <p:attrName>ppt_x</p:attrName>
                                          <p:attrName>ppt_y</p:attrName>
                                        </p:attrNameLst>
                                      </p:cBhvr>
                                      <p:rCtr x="-677" y="182"/>
                                    </p:animMotion>
                                  </p:childTnLst>
                                </p:cTn>
                              </p:par>
                              <p:par>
                                <p:cTn id="62" presetID="42" presetClass="path" presetSubtype="0" decel="100000" fill="hold" grpId="1" nodeType="withEffect">
                                  <p:stCondLst>
                                    <p:cond delay="0"/>
                                  </p:stCondLst>
                                  <p:childTnLst>
                                    <p:animMotion origin="layout" path="M -4.7664E-6 3.58602E-7 L -0.01073 3.24103E-6 " pathEditMode="relative" rAng="0" ptsTypes="AA">
                                      <p:cBhvr>
                                        <p:cTn id="63" dur="500" fill="hold"/>
                                        <p:tgtEl>
                                          <p:spTgt spid="78"/>
                                        </p:tgtEl>
                                        <p:attrNameLst>
                                          <p:attrName>ppt_x</p:attrName>
                                          <p:attrName>ppt_y</p:attrName>
                                        </p:attrNameLst>
                                      </p:cBhvr>
                                      <p:rCtr x="-625" y="272"/>
                                    </p:animMotion>
                                  </p:childTnLst>
                                </p:cTn>
                              </p:par>
                              <p:par>
                                <p:cTn id="64" presetID="42" presetClass="path" presetSubtype="0" decel="100000" fill="hold" nodeType="withEffect">
                                  <p:stCondLst>
                                    <p:cond delay="0"/>
                                  </p:stCondLst>
                                  <p:childTnLst>
                                    <p:animMotion origin="layout" path="M -2.5E-6 4.81481E-6 L 0.13399 4.81481E-6 " pathEditMode="relative" rAng="0" ptsTypes="AA">
                                      <p:cBhvr>
                                        <p:cTn id="65" dur="500" fill="hold"/>
                                        <p:tgtEl>
                                          <p:spTgt spid="155"/>
                                        </p:tgtEl>
                                        <p:attrNameLst>
                                          <p:attrName>ppt_x</p:attrName>
                                          <p:attrName>ppt_y</p:attrName>
                                        </p:attrNameLst>
                                      </p:cBhvr>
                                      <p:rCtr x="6693" y="0"/>
                                    </p:animMotion>
                                  </p:childTnLst>
                                </p:cTn>
                              </p:par>
                            </p:childTnLst>
                          </p:cTn>
                        </p:par>
                        <p:par>
                          <p:cTn id="66" fill="hold">
                            <p:stCondLst>
                              <p:cond delay="500"/>
                            </p:stCondLst>
                            <p:childTnLst>
                              <p:par>
                                <p:cTn id="67" presetID="2" presetClass="entr" presetSubtype="4" decel="100000"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5" grpId="2" animBg="1"/>
      <p:bldP spid="12" grpId="0" animBg="1"/>
      <p:bldP spid="24" grpId="0" animBg="1"/>
      <p:bldP spid="24" grpId="1" animBg="1"/>
      <p:bldP spid="24" grpId="2" animBg="1"/>
      <p:bldP spid="94" grpId="0"/>
      <p:bldP spid="94" grpId="1"/>
      <p:bldP spid="78" grpId="0" animBg="1"/>
      <p:bldP spid="78" grpId="1"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3" name="Group 2"/>
          <p:cNvGrpSpPr/>
          <p:nvPr/>
        </p:nvGrpSpPr>
        <p:grpSpPr>
          <a:xfrm>
            <a:off x="0" y="-1"/>
            <a:ext cx="6446837" cy="6994525"/>
            <a:chOff x="0" y="-1"/>
            <a:chExt cx="6446837" cy="6994525"/>
          </a:xfrm>
        </p:grpSpPr>
        <p:sp>
          <p:nvSpPr>
            <p:cNvPr id="4" name="TextBox 3"/>
            <p:cNvSpPr txBox="1"/>
            <p:nvPr/>
          </p:nvSpPr>
          <p:spPr>
            <a:xfrm>
              <a:off x="0" y="-1"/>
              <a:ext cx="6446837" cy="6994525"/>
            </a:xfrm>
            <a:prstGeom prst="rect">
              <a:avLst/>
            </a:prstGeom>
            <a:solidFill>
              <a:schemeClr val="accent1">
                <a:alpha val="90000"/>
              </a:schemeClr>
            </a:solidFill>
          </p:spPr>
          <p:txBody>
            <a:bodyPr wrap="square" lIns="274320" rIns="182880" rtlCol="0">
              <a:noAutofit/>
            </a:bodyPr>
            <a:lstStyle/>
            <a:p>
              <a:pPr defTabSz="932597"/>
              <a:endParaRPr lang="en-US" sz="32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endParaRPr>
            </a:p>
            <a:p>
              <a:pPr defTabSz="932597"/>
              <a:endParaRPr lang="en-US" sz="3264"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endParaRPr>
            </a:p>
            <a:p>
              <a:pPr defTabSz="932597"/>
              <a:endParaRPr lang="en-US" sz="3264"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endParaRPr>
            </a:p>
            <a:p>
              <a:pPr defTabSz="932597"/>
              <a:endParaRPr lang="en-US" sz="3264"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endParaRPr>
            </a:p>
            <a:p>
              <a:pPr marL="114300" indent="-114300" defTabSz="932597"/>
              <a:r>
                <a:rPr lang="en-US" sz="2800" dirty="0">
                  <a:solidFill>
                    <a:schemeClr val="bg2"/>
                  </a:solidFill>
                  <a:cs typeface="Segoe UI Light" panose="020B0502040204020203" pitchFamily="34" charset="0"/>
                </a:rPr>
                <a:t>“We knew if we could create a level of transparency using the Microsoft Power BI dashboards, we could completely transform the way we were making decisions. And we have.</a:t>
              </a:r>
              <a:r>
                <a:rPr lang="en-US" sz="3200" dirty="0">
                  <a:solidFill>
                    <a:schemeClr val="bg2"/>
                  </a:solidFill>
                  <a:cs typeface="Segoe UI Light" panose="020B0502040204020203" pitchFamily="34" charset="0"/>
                </a:rPr>
                <a:t>”</a:t>
              </a:r>
              <a:endParaRPr lang="en-US" sz="1200" dirty="0">
                <a:solidFill>
                  <a:schemeClr val="bg2"/>
                </a:solidFill>
                <a:cs typeface="Segoe UI" panose="020B0502040204020203" pitchFamily="34" charset="0"/>
              </a:endParaRPr>
            </a:p>
            <a:p>
              <a:pPr defTabSz="932597"/>
              <a:endParaRPr lang="en-US" sz="2400" dirty="0">
                <a:solidFill>
                  <a:schemeClr val="bg2"/>
                </a:solidFill>
                <a:cs typeface="Segoe UI" panose="020B0502040204020203" pitchFamily="34" charset="0"/>
              </a:endParaRPr>
            </a:p>
            <a:p>
              <a:pPr marL="131763" indent="-7938" defTabSz="932597"/>
              <a:r>
                <a:rPr lang="en-US" sz="2400" dirty="0">
                  <a:solidFill>
                    <a:schemeClr val="bg2"/>
                  </a:solidFill>
                  <a:cs typeface="Segoe UI" panose="020B0502040204020203" pitchFamily="34" charset="0"/>
                </a:rPr>
                <a:t>Dave Rumsey</a:t>
              </a:r>
            </a:p>
            <a:p>
              <a:pPr marL="131763" indent="-7938" defTabSz="932597"/>
              <a:r>
                <a:rPr lang="en-US" dirty="0">
                  <a:solidFill>
                    <a:schemeClr val="bg2"/>
                  </a:solidFill>
                  <a:cs typeface="Segoe UI" panose="020B0502040204020203" pitchFamily="34" charset="0"/>
                </a:rPr>
                <a:t>Chief Information Officer, Tourism Australia</a:t>
              </a:r>
              <a:endParaRPr lang="en-US" sz="1836" dirty="0">
                <a:solidFill>
                  <a:schemeClr val="bg2"/>
                </a:solidFill>
                <a:cs typeface="Segoe UI" panose="020B0502040204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479425"/>
              <a:ext cx="1049147" cy="1242584"/>
            </a:xfrm>
            <a:prstGeom prst="rect">
              <a:avLst/>
            </a:prstGeom>
          </p:spPr>
        </p:pic>
      </p:grpSp>
    </p:spTree>
    <p:extLst>
      <p:ext uri="{BB962C8B-B14F-4D97-AF65-F5344CB8AC3E}">
        <p14:creationId xmlns:p14="http://schemas.microsoft.com/office/powerpoint/2010/main" val="1089921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103327" y="87663"/>
            <a:ext cx="6070496" cy="3358529"/>
          </a:xfrm>
          <a:prstGeom prst="rect">
            <a:avLst/>
          </a:prstGeom>
          <a:solidFill>
            <a:schemeClr val="accent3"/>
          </a:solidFill>
        </p:spPr>
        <p:txBody>
          <a:bodyPr wrap="square" rtlCol="0">
            <a:noAutofit/>
          </a:bodyPr>
          <a:lstStyle/>
          <a:p>
            <a:pPr defTabSz="932597">
              <a:defRPr/>
            </a:pPr>
            <a:endParaRPr lang="en-US" sz="3264" dirty="0">
              <a:solidFill>
                <a:schemeClr val="bg2"/>
              </a:solidFill>
              <a:latin typeface="Segoe UI Light" panose="020B0502040204020203" pitchFamily="34" charset="0"/>
              <a:cs typeface="Segoe UI Light" panose="020B0502040204020203" pitchFamily="34" charset="0"/>
            </a:endParaRPr>
          </a:p>
          <a:p>
            <a:pPr defTabSz="932597">
              <a:defRPr/>
            </a:pPr>
            <a:endParaRPr lang="en-US" sz="3264" dirty="0">
              <a:solidFill>
                <a:schemeClr val="bg2"/>
              </a:solidFill>
              <a:latin typeface="Segoe UI Light" panose="020B0502040204020203" pitchFamily="34" charset="0"/>
              <a:cs typeface="Segoe UI Light" panose="020B0502040204020203" pitchFamily="34" charset="0"/>
            </a:endParaRPr>
          </a:p>
          <a:p>
            <a:pPr defTabSz="932597">
              <a:defRPr/>
            </a:pPr>
            <a:endParaRPr lang="en-US" sz="1836" dirty="0">
              <a:solidFill>
                <a:schemeClr val="bg2"/>
              </a:solidFill>
              <a:latin typeface="Segoe UI Light" panose="020B0502040204020203" pitchFamily="34" charset="0"/>
              <a:cs typeface="Segoe UI Light" panose="020B0502040204020203" pitchFamily="34" charset="0"/>
            </a:endParaRPr>
          </a:p>
          <a:p>
            <a:pPr defTabSz="932597">
              <a:defRPr/>
            </a:pPr>
            <a:r>
              <a:rPr lang="en-US" dirty="0">
                <a:solidFill>
                  <a:schemeClr val="bg2"/>
                </a:solidFill>
                <a:latin typeface="Segoe UI Light" panose="020B0502040204020203" pitchFamily="34" charset="0"/>
                <a:cs typeface="Segoe UI Light" panose="020B0502040204020203" pitchFamily="34" charset="0"/>
              </a:rPr>
              <a:t>“We go live with mobile banking, and in less than a week we have a full business intelligence suite to track it. Power BI was instrumental in this.”</a:t>
            </a:r>
          </a:p>
          <a:p>
            <a:pPr defTabSz="932597">
              <a:defRPr/>
            </a:pPr>
            <a:endParaRPr lang="en-US" sz="1836" dirty="0">
              <a:solidFill>
                <a:schemeClr val="bg2"/>
              </a:solidFill>
              <a:latin typeface="Segoe UI" panose="020B0502040204020203" pitchFamily="34" charset="0"/>
              <a:cs typeface="Segoe UI" panose="020B0502040204020203" pitchFamily="34" charset="0"/>
            </a:endParaRPr>
          </a:p>
          <a:p>
            <a:pPr defTabSz="932597">
              <a:defRPr/>
            </a:pPr>
            <a:endParaRPr lang="en-US" sz="1122" dirty="0">
              <a:solidFill>
                <a:schemeClr val="bg2"/>
              </a:solidFill>
              <a:latin typeface="Segoe UI" panose="020B0502040204020203" pitchFamily="34" charset="0"/>
              <a:cs typeface="Segoe UI" panose="020B0502040204020203" pitchFamily="34" charset="0"/>
            </a:endParaRPr>
          </a:p>
          <a:p>
            <a:pPr defTabSz="932597">
              <a:defRPr/>
            </a:pPr>
            <a:endParaRPr lang="en-US" sz="1428" dirty="0">
              <a:solidFill>
                <a:schemeClr val="bg2"/>
              </a:solidFill>
              <a:latin typeface="Segoe UI" panose="020B0502040204020203" pitchFamily="34" charset="0"/>
              <a:cs typeface="Segoe UI" panose="020B0502040204020203" pitchFamily="34" charset="0"/>
            </a:endParaRPr>
          </a:p>
          <a:p>
            <a:pPr defTabSz="932597">
              <a:defRPr/>
            </a:pPr>
            <a:r>
              <a:rPr lang="en-US" dirty="0">
                <a:solidFill>
                  <a:schemeClr val="bg2"/>
                </a:solidFill>
                <a:latin typeface="Segoe UI" panose="020B0502040204020203" pitchFamily="34" charset="0"/>
                <a:cs typeface="Segoe UI" panose="020B0502040204020203" pitchFamily="34" charset="0"/>
              </a:rPr>
              <a:t>Bruce Rioch</a:t>
            </a:r>
          </a:p>
          <a:p>
            <a:pPr defTabSz="932597">
              <a:defRPr/>
            </a:pPr>
            <a:r>
              <a:rPr lang="en-US" sz="1400" dirty="0">
                <a:solidFill>
                  <a:schemeClr val="bg2"/>
                </a:solidFill>
                <a:latin typeface="Segoe UI" panose="020B0502040204020203" pitchFamily="34" charset="0"/>
                <a:cs typeface="Segoe UI" panose="020B0502040204020203" pitchFamily="34" charset="0"/>
              </a:rPr>
              <a:t>Head of Information and Customer Systems, Metro Bank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049" y="223256"/>
            <a:ext cx="1488300" cy="558354"/>
          </a:xfrm>
          <a:prstGeom prst="rect">
            <a:avLst/>
          </a:prstGeom>
        </p:spPr>
      </p:pic>
      <p:sp>
        <p:nvSpPr>
          <p:cNvPr id="6" name="TextBox 5"/>
          <p:cNvSpPr txBox="1"/>
          <p:nvPr/>
        </p:nvSpPr>
        <p:spPr>
          <a:xfrm>
            <a:off x="6257893" y="87663"/>
            <a:ext cx="6070496" cy="3358529"/>
          </a:xfrm>
          <a:prstGeom prst="rect">
            <a:avLst/>
          </a:prstGeom>
          <a:solidFill>
            <a:schemeClr val="accent1"/>
          </a:solidFill>
        </p:spPr>
        <p:txBody>
          <a:bodyPr wrap="square" rtlCol="0">
            <a:noAutofit/>
          </a:bodyPr>
          <a:lstStyle/>
          <a:p>
            <a:pPr defTabSz="932597">
              <a:defRPr/>
            </a:pPr>
            <a:endParaRPr lang="en-US" sz="3264" dirty="0">
              <a:solidFill>
                <a:schemeClr val="bg2"/>
              </a:solidFill>
              <a:latin typeface="Segoe UI Light" panose="020B0502040204020203" pitchFamily="34" charset="0"/>
              <a:cs typeface="Segoe UI Light" panose="020B0502040204020203" pitchFamily="34" charset="0"/>
            </a:endParaRPr>
          </a:p>
          <a:p>
            <a:pPr defTabSz="932597">
              <a:defRPr/>
            </a:pPr>
            <a:endParaRPr lang="en-US" sz="3264" dirty="0">
              <a:solidFill>
                <a:schemeClr val="bg2"/>
              </a:solidFill>
              <a:latin typeface="Segoe UI Light" panose="020B0502040204020203" pitchFamily="34" charset="0"/>
              <a:cs typeface="Segoe UI Light" panose="020B0502040204020203" pitchFamily="34" charset="0"/>
            </a:endParaRPr>
          </a:p>
          <a:p>
            <a:pPr defTabSz="932597">
              <a:defRPr/>
            </a:pPr>
            <a:r>
              <a:rPr lang="en-US" dirty="0">
                <a:solidFill>
                  <a:schemeClr val="bg2"/>
                </a:solidFill>
                <a:latin typeface="Segoe UI Light" panose="020B0502040204020203" pitchFamily="34" charset="0"/>
                <a:cs typeface="Segoe UI Light" panose="020B0502040204020203" pitchFamily="34" charset="0"/>
              </a:rPr>
              <a:t>“Before, you really thought twice before ordering a custom report…Now, if you have a question, you can use Power BI to find the answer. There’s no barrier between you and the analysis you want to perform.”</a:t>
            </a:r>
            <a:endParaRPr lang="en-US" dirty="0">
              <a:solidFill>
                <a:schemeClr val="bg2"/>
              </a:solidFill>
              <a:latin typeface="Segoe UI" panose="020B0502040204020203" pitchFamily="34" charset="0"/>
              <a:cs typeface="Segoe UI" panose="020B0502040204020203" pitchFamily="34" charset="0"/>
            </a:endParaRPr>
          </a:p>
          <a:p>
            <a:pPr defTabSz="932597">
              <a:defRPr/>
            </a:pPr>
            <a:endParaRPr lang="en-US" sz="2448" dirty="0">
              <a:solidFill>
                <a:schemeClr val="bg2"/>
              </a:solidFill>
              <a:latin typeface="Segoe UI" panose="020B0502040204020203" pitchFamily="34" charset="0"/>
              <a:cs typeface="Segoe UI" panose="020B0502040204020203" pitchFamily="34" charset="0"/>
            </a:endParaRPr>
          </a:p>
          <a:p>
            <a:pPr defTabSz="932597">
              <a:defRPr/>
            </a:pPr>
            <a:endParaRPr lang="en-US" sz="1836" dirty="0">
              <a:solidFill>
                <a:schemeClr val="bg2"/>
              </a:solidFill>
              <a:latin typeface="Segoe UI" panose="020B0502040204020203" pitchFamily="34" charset="0"/>
              <a:cs typeface="Segoe UI" panose="020B0502040204020203" pitchFamily="34" charset="0"/>
            </a:endParaRPr>
          </a:p>
          <a:p>
            <a:pPr defTabSz="932597">
              <a:defRPr/>
            </a:pPr>
            <a:r>
              <a:rPr lang="en-US" dirty="0">
                <a:solidFill>
                  <a:schemeClr val="bg2"/>
                </a:solidFill>
                <a:latin typeface="Segoe UI" panose="020B0502040204020203" pitchFamily="34" charset="0"/>
                <a:cs typeface="Segoe UI" panose="020B0502040204020203" pitchFamily="34" charset="0"/>
              </a:rPr>
              <a:t>Alessandra Gilberti</a:t>
            </a:r>
          </a:p>
          <a:p>
            <a:pPr defTabSz="932597">
              <a:defRPr/>
            </a:pPr>
            <a:r>
              <a:rPr lang="en-US" sz="1400" dirty="0">
                <a:solidFill>
                  <a:schemeClr val="bg2"/>
                </a:solidFill>
                <a:latin typeface="Segoe UI" panose="020B0502040204020203" pitchFamily="34" charset="0"/>
                <a:cs typeface="Segoe UI" panose="020B0502040204020203" pitchFamily="34" charset="0"/>
              </a:rPr>
              <a:t>Business Intelligence Manager, ABB Italy</a:t>
            </a:r>
          </a:p>
        </p:txBody>
      </p:sp>
      <p:sp>
        <p:nvSpPr>
          <p:cNvPr id="7" name="TextBox 6"/>
          <p:cNvSpPr txBox="1"/>
          <p:nvPr/>
        </p:nvSpPr>
        <p:spPr>
          <a:xfrm>
            <a:off x="103326" y="3527335"/>
            <a:ext cx="6070496" cy="3358529"/>
          </a:xfrm>
          <a:prstGeom prst="rect">
            <a:avLst/>
          </a:prstGeom>
          <a:solidFill>
            <a:srgbClr val="107C10"/>
          </a:solidFill>
        </p:spPr>
        <p:txBody>
          <a:bodyPr wrap="square" rtlCol="0">
            <a:noAutofit/>
          </a:bodyPr>
          <a:lstStyle/>
          <a:p>
            <a:pPr defTabSz="932597">
              <a:defRPr/>
            </a:pPr>
            <a:endParaRPr lang="en-US" sz="3264" dirty="0">
              <a:solidFill>
                <a:schemeClr val="bg2"/>
              </a:solidFill>
              <a:latin typeface="Segoe UI Light" panose="020B0502040204020203" pitchFamily="34" charset="0"/>
              <a:cs typeface="Segoe UI Light" panose="020B0502040204020203" pitchFamily="34" charset="0"/>
            </a:endParaRPr>
          </a:p>
          <a:p>
            <a:pPr defTabSz="932597">
              <a:defRPr/>
            </a:pPr>
            <a:endParaRPr lang="en-US" sz="3264" dirty="0">
              <a:solidFill>
                <a:schemeClr val="bg2"/>
              </a:solidFill>
              <a:latin typeface="Segoe UI Light" panose="020B0502040204020203" pitchFamily="34" charset="0"/>
              <a:cs typeface="Segoe UI Light" panose="020B0502040204020203" pitchFamily="34" charset="0"/>
            </a:endParaRPr>
          </a:p>
          <a:p>
            <a:pPr defTabSz="932597">
              <a:defRPr/>
            </a:pPr>
            <a:endParaRPr lang="en-US" sz="1836" dirty="0">
              <a:solidFill>
                <a:schemeClr val="bg2"/>
              </a:solidFill>
              <a:latin typeface="Segoe UI Light" panose="020B0502040204020203" pitchFamily="34" charset="0"/>
              <a:cs typeface="Segoe UI Light" panose="020B0502040204020203" pitchFamily="34" charset="0"/>
            </a:endParaRPr>
          </a:p>
          <a:p>
            <a:pPr defTabSz="932597">
              <a:defRPr/>
            </a:pPr>
            <a:r>
              <a:rPr lang="en-US" dirty="0">
                <a:solidFill>
                  <a:schemeClr val="bg2"/>
                </a:solidFill>
                <a:latin typeface="Segoe UI Light" panose="020B0502040204020203" pitchFamily="34" charset="0"/>
                <a:cs typeface="Segoe UI Light" panose="020B0502040204020203" pitchFamily="34" charset="0"/>
              </a:rPr>
              <a:t>“The ability to ask any question you like and then see data immediately returned leads to more-informed conversations. Power BI Q&amp;A will change the way the whole organization thinks and interacts.”</a:t>
            </a:r>
          </a:p>
          <a:p>
            <a:pPr defTabSz="932597">
              <a:defRPr/>
            </a:pPr>
            <a:endParaRPr lang="en-US" sz="2448" dirty="0">
              <a:solidFill>
                <a:schemeClr val="bg2"/>
              </a:solidFill>
              <a:latin typeface="Segoe UI Light" panose="020B0502040204020203" pitchFamily="34" charset="0"/>
              <a:cs typeface="Segoe UI Light" panose="020B0502040204020203" pitchFamily="34" charset="0"/>
            </a:endParaRPr>
          </a:p>
          <a:p>
            <a:pPr defTabSz="932597">
              <a:defRPr/>
            </a:pPr>
            <a:r>
              <a:rPr lang="en-US" dirty="0">
                <a:solidFill>
                  <a:schemeClr val="bg2"/>
                </a:solidFill>
                <a:latin typeface="Segoe UI" panose="020B0502040204020203" pitchFamily="34" charset="0"/>
                <a:cs typeface="Segoe UI" panose="020B0502040204020203" pitchFamily="34" charset="0"/>
              </a:rPr>
              <a:t>Christopher Reynolds</a:t>
            </a:r>
          </a:p>
          <a:p>
            <a:pPr defTabSz="932597">
              <a:defRPr/>
            </a:pPr>
            <a:r>
              <a:rPr lang="en-US" sz="1400" dirty="0">
                <a:solidFill>
                  <a:schemeClr val="bg2"/>
                </a:solidFill>
                <a:latin typeface="Segoe UI" panose="020B0502040204020203" pitchFamily="34" charset="0"/>
                <a:cs typeface="Segoe UI" panose="020B0502040204020203" pitchFamily="34" charset="0"/>
              </a:rPr>
              <a:t>VP of Data and Marketing Analytics, Conde Nast</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8216" y="207769"/>
            <a:ext cx="1449039" cy="573842"/>
          </a:xfrm>
          <a:prstGeom prst="rect">
            <a:avLst/>
          </a:prstGeom>
        </p:spPr>
      </p:pic>
      <p:sp>
        <p:nvSpPr>
          <p:cNvPr id="9" name="TextBox 8"/>
          <p:cNvSpPr txBox="1"/>
          <p:nvPr/>
        </p:nvSpPr>
        <p:spPr>
          <a:xfrm>
            <a:off x="6257892" y="3527335"/>
            <a:ext cx="6070496" cy="3358529"/>
          </a:xfrm>
          <a:prstGeom prst="rect">
            <a:avLst/>
          </a:prstGeom>
          <a:solidFill>
            <a:schemeClr val="accent4"/>
          </a:solidFill>
        </p:spPr>
        <p:txBody>
          <a:bodyPr wrap="square" rtlCol="0">
            <a:noAutofit/>
          </a:bodyPr>
          <a:lstStyle/>
          <a:p>
            <a:pPr defTabSz="932597">
              <a:defRPr/>
            </a:pPr>
            <a:endParaRPr lang="en-US" sz="3200" dirty="0">
              <a:solidFill>
                <a:schemeClr val="bg2"/>
              </a:solidFill>
              <a:latin typeface="Segoe UI Light" panose="020B0502040204020203" pitchFamily="34" charset="0"/>
              <a:cs typeface="Segoe UI Light" panose="020B0502040204020203" pitchFamily="34" charset="0"/>
            </a:endParaRPr>
          </a:p>
          <a:p>
            <a:pPr defTabSz="932597">
              <a:defRPr/>
            </a:pPr>
            <a:endParaRPr lang="en-US" sz="3200" dirty="0">
              <a:solidFill>
                <a:schemeClr val="bg2"/>
              </a:solidFill>
              <a:latin typeface="Segoe UI Light" panose="020B0502040204020203" pitchFamily="34" charset="0"/>
              <a:cs typeface="Segoe UI Light" panose="020B0502040204020203" pitchFamily="34" charset="0"/>
            </a:endParaRPr>
          </a:p>
          <a:p>
            <a:pPr defTabSz="932597">
              <a:defRPr/>
            </a:pPr>
            <a:endParaRPr lang="en-US" dirty="0">
              <a:solidFill>
                <a:schemeClr val="bg2"/>
              </a:solidFill>
              <a:latin typeface="Segoe UI Light" panose="020B0502040204020203" pitchFamily="34" charset="0"/>
              <a:cs typeface="Segoe UI Light" panose="020B0502040204020203" pitchFamily="34" charset="0"/>
            </a:endParaRPr>
          </a:p>
          <a:p>
            <a:pPr defTabSz="932597">
              <a:defRPr/>
            </a:pPr>
            <a:r>
              <a:rPr lang="en-US" dirty="0">
                <a:solidFill>
                  <a:schemeClr val="bg2"/>
                </a:solidFill>
                <a:latin typeface="Segoe UI Light" panose="020B0502040204020203" pitchFamily="34" charset="0"/>
                <a:cs typeface="Segoe UI Light" panose="020B0502040204020203" pitchFamily="34" charset="0"/>
              </a:rPr>
              <a:t>“We knew if we could create a level of transparency using the Microsoft Power BI dashboards, we could completely transform the way we were making decisions. And we have.”</a:t>
            </a:r>
            <a:endParaRPr lang="en-US" dirty="0">
              <a:solidFill>
                <a:schemeClr val="bg2"/>
              </a:solidFill>
              <a:latin typeface="Segoe UI" panose="020B0502040204020203" pitchFamily="34" charset="0"/>
              <a:cs typeface="Segoe UI" panose="020B0502040204020203" pitchFamily="34" charset="0"/>
            </a:endParaRPr>
          </a:p>
          <a:p>
            <a:pPr defTabSz="932597">
              <a:defRPr/>
            </a:pPr>
            <a:endParaRPr lang="en-US" dirty="0">
              <a:solidFill>
                <a:schemeClr val="bg2"/>
              </a:solidFill>
              <a:latin typeface="Segoe UI" panose="020B0502040204020203" pitchFamily="34" charset="0"/>
              <a:cs typeface="Segoe UI" panose="020B0502040204020203" pitchFamily="34" charset="0"/>
            </a:endParaRPr>
          </a:p>
          <a:p>
            <a:pPr defTabSz="932597">
              <a:defRPr/>
            </a:pPr>
            <a:endParaRPr lang="en-US" dirty="0">
              <a:solidFill>
                <a:schemeClr val="bg2"/>
              </a:solidFill>
              <a:latin typeface="Segoe UI" panose="020B0502040204020203" pitchFamily="34" charset="0"/>
              <a:cs typeface="Segoe UI" panose="020B0502040204020203" pitchFamily="34" charset="0"/>
            </a:endParaRPr>
          </a:p>
          <a:p>
            <a:pPr defTabSz="932597">
              <a:defRPr/>
            </a:pPr>
            <a:endParaRPr lang="en-US" sz="600" dirty="0">
              <a:solidFill>
                <a:schemeClr val="bg2"/>
              </a:solidFill>
              <a:latin typeface="Segoe UI" panose="020B0502040204020203" pitchFamily="34" charset="0"/>
              <a:cs typeface="Segoe UI" panose="020B0502040204020203" pitchFamily="34" charset="0"/>
            </a:endParaRPr>
          </a:p>
          <a:p>
            <a:pPr defTabSz="932597">
              <a:defRPr/>
            </a:pPr>
            <a:r>
              <a:rPr lang="en-US" dirty="0">
                <a:solidFill>
                  <a:schemeClr val="bg2"/>
                </a:solidFill>
                <a:latin typeface="Segoe UI" panose="020B0502040204020203" pitchFamily="34" charset="0"/>
                <a:cs typeface="Segoe UI" panose="020B0502040204020203" pitchFamily="34" charset="0"/>
              </a:rPr>
              <a:t>Dave Rumsey</a:t>
            </a:r>
          </a:p>
          <a:p>
            <a:pPr defTabSz="932597">
              <a:defRPr/>
            </a:pPr>
            <a:r>
              <a:rPr lang="en-US" sz="1400" dirty="0">
                <a:solidFill>
                  <a:schemeClr val="bg2"/>
                </a:solidFill>
                <a:latin typeface="Segoe UI" panose="020B0502040204020203" pitchFamily="34" charset="0"/>
                <a:cs typeface="Segoe UI" panose="020B0502040204020203" pitchFamily="34" charset="0"/>
              </a:rPr>
              <a:t>Chief Information Officer, Tourism Australia</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050" y="3581785"/>
            <a:ext cx="3804201" cy="56865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8216" y="3581785"/>
            <a:ext cx="839340" cy="994094"/>
          </a:xfrm>
          <a:prstGeom prst="rect">
            <a:avLst/>
          </a:prstGeom>
        </p:spPr>
      </p:pic>
    </p:spTree>
    <p:extLst>
      <p:ext uri="{BB962C8B-B14F-4D97-AF65-F5344CB8AC3E}">
        <p14:creationId xmlns:p14="http://schemas.microsoft.com/office/powerpoint/2010/main" val="20141764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grpSp>
        <p:nvGrpSpPr>
          <p:cNvPr id="2" name="Group 1"/>
          <p:cNvGrpSpPr/>
          <p:nvPr/>
        </p:nvGrpSpPr>
        <p:grpSpPr>
          <a:xfrm>
            <a:off x="0" y="0"/>
            <a:ext cx="6294437" cy="6994525"/>
            <a:chOff x="0" y="0"/>
            <a:chExt cx="6294437" cy="6994525"/>
          </a:xfrm>
        </p:grpSpPr>
        <p:sp>
          <p:nvSpPr>
            <p:cNvPr id="4" name="TextBox 3"/>
            <p:cNvSpPr txBox="1"/>
            <p:nvPr/>
          </p:nvSpPr>
          <p:spPr>
            <a:xfrm>
              <a:off x="0" y="0"/>
              <a:ext cx="6294437" cy="6994525"/>
            </a:xfrm>
            <a:prstGeom prst="rect">
              <a:avLst/>
            </a:prstGeom>
            <a:solidFill>
              <a:srgbClr val="D83B01">
                <a:alpha val="90000"/>
              </a:srgbClr>
            </a:solidFill>
          </p:spPr>
          <p:txBody>
            <a:bodyPr wrap="square" lIns="274320" rtlCol="0">
              <a:noAutofit/>
            </a:bodyPr>
            <a:lstStyle/>
            <a:p>
              <a:pPr defTabSz="932597">
                <a:defRPr/>
              </a:pPr>
              <a:endParaRPr lang="en-US" sz="3264" dirty="0">
                <a:solidFill>
                  <a:prstClr val="white"/>
                </a:solidFill>
                <a:latin typeface="Segoe UI Light" panose="020B0502040204020203" pitchFamily="34" charset="0"/>
                <a:cs typeface="Segoe UI Light" panose="020B0502040204020203" pitchFamily="34" charset="0"/>
              </a:endParaRPr>
            </a:p>
            <a:p>
              <a:pPr defTabSz="932597">
                <a:defRPr/>
              </a:pPr>
              <a:endParaRPr lang="en-US" sz="3264" dirty="0">
                <a:solidFill>
                  <a:prstClr val="white"/>
                </a:solidFill>
                <a:latin typeface="Segoe UI Light" panose="020B0502040204020203" pitchFamily="34" charset="0"/>
                <a:cs typeface="Segoe UI Light" panose="020B0502040204020203" pitchFamily="34" charset="0"/>
              </a:endParaRPr>
            </a:p>
            <a:p>
              <a:pPr marL="114300" indent="-114300" defTabSz="932597">
                <a:spcBef>
                  <a:spcPts val="1800"/>
                </a:spcBef>
                <a:defRPr/>
              </a:pPr>
              <a:r>
                <a:rPr lang="en-US" sz="2800" dirty="0">
                  <a:solidFill>
                    <a:schemeClr val="bg2"/>
                  </a:solidFill>
                  <a:cs typeface="Segoe UI Light" panose="020B0502040204020203" pitchFamily="34" charset="0"/>
                </a:rPr>
                <a:t>“We can now use SQL Server Reporting Services and Analysis Services to create reports quickly and return them to people in a day. And with those time savings, our staff time is freed up to work on other things…The solution has transformed the way we operate.”</a:t>
              </a:r>
            </a:p>
            <a:p>
              <a:pPr marL="114300" defTabSz="932597">
                <a:spcBef>
                  <a:spcPts val="3600"/>
                </a:spcBef>
                <a:defRPr/>
              </a:pPr>
              <a:r>
                <a:rPr lang="en-US" sz="2400" dirty="0">
                  <a:solidFill>
                    <a:schemeClr val="bg2"/>
                  </a:solidFill>
                  <a:cs typeface="Segoe UI" panose="020B0502040204020203" pitchFamily="34" charset="0"/>
                </a:rPr>
                <a:t>Mark Walsma</a:t>
              </a:r>
            </a:p>
            <a:p>
              <a:pPr marL="114300" defTabSz="932597">
                <a:defRPr/>
              </a:pPr>
              <a:r>
                <a:rPr lang="en-US" dirty="0">
                  <a:solidFill>
                    <a:schemeClr val="bg2"/>
                  </a:solidFill>
                  <a:cs typeface="Segoe UI" panose="020B0502040204020203" pitchFamily="34" charset="0"/>
                </a:rPr>
                <a:t>BI Product Manager, Aon Benfield</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66" y="296863"/>
              <a:ext cx="1585344" cy="706646"/>
            </a:xfrm>
            <a:prstGeom prst="rect">
              <a:avLst/>
            </a:prstGeom>
          </p:spPr>
        </p:pic>
      </p:grpSp>
    </p:spTree>
    <p:extLst>
      <p:ext uri="{BB962C8B-B14F-4D97-AF65-F5344CB8AC3E}">
        <p14:creationId xmlns:p14="http://schemas.microsoft.com/office/powerpoint/2010/main" val="3268015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grpSp>
        <p:nvGrpSpPr>
          <p:cNvPr id="3" name="Group 2"/>
          <p:cNvGrpSpPr/>
          <p:nvPr/>
        </p:nvGrpSpPr>
        <p:grpSpPr>
          <a:xfrm>
            <a:off x="1921" y="0"/>
            <a:ext cx="6444916" cy="6994525"/>
            <a:chOff x="1921" y="0"/>
            <a:chExt cx="6444916" cy="6994525"/>
          </a:xfrm>
        </p:grpSpPr>
        <p:sp>
          <p:nvSpPr>
            <p:cNvPr id="8" name="TextBox 7"/>
            <p:cNvSpPr txBox="1"/>
            <p:nvPr/>
          </p:nvSpPr>
          <p:spPr>
            <a:xfrm>
              <a:off x="1921" y="0"/>
              <a:ext cx="6444916" cy="6994525"/>
            </a:xfrm>
            <a:prstGeom prst="rect">
              <a:avLst/>
            </a:prstGeom>
            <a:solidFill>
              <a:schemeClr val="accent1">
                <a:alpha val="90000"/>
              </a:schemeClr>
            </a:solidFill>
          </p:spPr>
          <p:txBody>
            <a:bodyPr wrap="square" lIns="274320" rIns="182880" rtlCol="0">
              <a:noAutofit/>
            </a:bodyPr>
            <a:lstStyle/>
            <a:p>
              <a:pPr defTabSz="932597">
                <a:defRPr/>
              </a:pPr>
              <a:endParaRPr lang="en-US" sz="3264"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endParaRPr>
            </a:p>
            <a:p>
              <a:pPr defTabSz="932597">
                <a:defRPr/>
              </a:pPr>
              <a:endParaRPr lang="en-US" sz="3264"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endParaRPr>
            </a:p>
            <a:p>
              <a:pPr defTabSz="932597">
                <a:defRPr/>
              </a:pPr>
              <a:endParaRPr lang="en-US" sz="3264"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endParaRPr>
            </a:p>
            <a:p>
              <a:pPr defTabSz="932597">
                <a:defRPr/>
              </a:pPr>
              <a:endParaRPr lang="en-US" sz="3264"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endParaRPr>
            </a:p>
            <a:p>
              <a:pPr marL="114300" indent="-114300" defTabSz="932597">
                <a:defRPr/>
              </a:pPr>
              <a:r>
                <a:rPr lang="en-US" sz="2800" dirty="0">
                  <a:solidFill>
                    <a:schemeClr val="bg2"/>
                  </a:solidFill>
                  <a:cs typeface="Segoe UI Light" panose="020B0502040204020203" pitchFamily="34" charset="0"/>
                </a:rPr>
                <a:t>“With a Microsoft BI solution based on SQL Server, we can quickly spin up reports and performance indicators. It’s an enabling platform, and we can do things now fairly simply that we couldn’t have dreamed of in the past.”</a:t>
              </a:r>
              <a:endParaRPr lang="en-US" sz="1600" dirty="0">
                <a:solidFill>
                  <a:schemeClr val="bg2"/>
                </a:solidFill>
                <a:cs typeface="Segoe UI" panose="020B0502040204020203" pitchFamily="34" charset="0"/>
              </a:endParaRPr>
            </a:p>
            <a:p>
              <a:pPr defTabSz="932597">
                <a:defRPr/>
              </a:pPr>
              <a:endParaRPr lang="en-US" dirty="0">
                <a:solidFill>
                  <a:schemeClr val="bg2"/>
                </a:solidFill>
                <a:cs typeface="Segoe UI" panose="020B0502040204020203" pitchFamily="34" charset="0"/>
              </a:endParaRPr>
            </a:p>
            <a:p>
              <a:pPr marL="114300" defTabSz="932597">
                <a:defRPr/>
              </a:pPr>
              <a:r>
                <a:rPr lang="en-US" sz="2400" dirty="0">
                  <a:solidFill>
                    <a:schemeClr val="bg2"/>
                  </a:solidFill>
                  <a:cs typeface="Segoe UI" panose="020B0502040204020203" pitchFamily="34" charset="0"/>
                </a:rPr>
                <a:t>Marlo Valente</a:t>
              </a:r>
            </a:p>
            <a:p>
              <a:pPr marL="114300" defTabSz="932597">
                <a:defRPr/>
              </a:pPr>
              <a:r>
                <a:rPr lang="en-US" dirty="0">
                  <a:solidFill>
                    <a:schemeClr val="bg2"/>
                  </a:solidFill>
                  <a:cs typeface="Segoe UI" panose="020B0502040204020203" pitchFamily="34" charset="0"/>
                </a:rPr>
                <a:t>Head of Enterprise Services, Leicester City Council</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797" y="342278"/>
              <a:ext cx="1100984" cy="1549676"/>
            </a:xfrm>
            <a:prstGeom prst="rect">
              <a:avLst/>
            </a:prstGeom>
          </p:spPr>
        </p:pic>
      </p:grpSp>
    </p:spTree>
    <p:extLst>
      <p:ext uri="{BB962C8B-B14F-4D97-AF65-F5344CB8AC3E}">
        <p14:creationId xmlns:p14="http://schemas.microsoft.com/office/powerpoint/2010/main" val="2147424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hidden="1"/>
          <p:cNvGrpSpPr/>
          <p:nvPr/>
        </p:nvGrpSpPr>
        <p:grpSpPr>
          <a:xfrm>
            <a:off x="6218238" y="-341138"/>
            <a:ext cx="4883395" cy="7334673"/>
            <a:chOff x="6675437" y="-360328"/>
            <a:chExt cx="4884780" cy="7336755"/>
          </a:xfrm>
        </p:grpSpPr>
        <p:pic>
          <p:nvPicPr>
            <p:cNvPr id="3" name="Picture 2"/>
            <p:cNvPicPr>
              <a:picLocks noChangeAspect="1"/>
            </p:cNvPicPr>
            <p:nvPr/>
          </p:nvPicPr>
          <p:blipFill>
            <a:blip r:embed="rId3"/>
            <a:stretch>
              <a:fillRect/>
            </a:stretch>
          </p:blipFill>
          <p:spPr>
            <a:xfrm>
              <a:off x="6675437" y="-18098"/>
              <a:ext cx="4656355" cy="6994525"/>
            </a:xfrm>
            <a:prstGeom prst="rect">
              <a:avLst/>
            </a:prstGeom>
          </p:spPr>
        </p:pic>
        <p:sp>
          <p:nvSpPr>
            <p:cNvPr id="4" name="Oval 3"/>
            <p:cNvSpPr/>
            <p:nvPr/>
          </p:nvSpPr>
          <p:spPr bwMode="auto">
            <a:xfrm>
              <a:off x="6903862" y="-360328"/>
              <a:ext cx="4656355" cy="419100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91414" tIns="91414" rIns="34284" bIns="34284" numCol="1" spcCol="0" rtlCol="0" fromWordArt="0" anchor="b" anchorCtr="0" forceAA="0" compatLnSpc="1">
              <a:prstTxWarp prst="textArchUp">
                <a:avLst>
                  <a:gd name="adj" fmla="val 10800000"/>
                </a:avLst>
              </a:prstTxWarp>
              <a:noAutofit/>
            </a:bodyPr>
            <a:lstStyle/>
            <a:p>
              <a:pPr algn="ctr" defTabSz="932048"/>
              <a:r>
                <a:rPr lang="es-ES" sz="3998" dirty="0">
                  <a:solidFill>
                    <a:srgbClr val="FFFFFF"/>
                  </a:solidFill>
                  <a:latin typeface="Carnivalee Freakshow" panose="02000000000000000000" pitchFamily="2" charset="0"/>
                  <a:ea typeface="Segoe UI" pitchFamily="34" charset="0"/>
                  <a:cs typeface="Segoe UI" pitchFamily="34" charset="0"/>
                </a:rPr>
                <a:t> BOTS OF ANARCHY</a:t>
              </a:r>
            </a:p>
          </p:txBody>
        </p:sp>
      </p:grpSp>
      <p:pic>
        <p:nvPicPr>
          <p:cNvPr id="6" name="Picture 5" hidden="1"/>
          <p:cNvPicPr>
            <a:picLocks noChangeAspect="1"/>
          </p:cNvPicPr>
          <p:nvPr/>
        </p:nvPicPr>
        <p:blipFill>
          <a:blip r:embed="rId4"/>
          <a:stretch>
            <a:fillRect/>
          </a:stretch>
        </p:blipFill>
        <p:spPr>
          <a:xfrm>
            <a:off x="6238891" y="994"/>
            <a:ext cx="4637976" cy="6992541"/>
          </a:xfrm>
          <a:prstGeom prst="rect">
            <a:avLst/>
          </a:prstGeom>
        </p:spPr>
      </p:pic>
      <p:grpSp>
        <p:nvGrpSpPr>
          <p:cNvPr id="11" name="Group 10" hidden="1"/>
          <p:cNvGrpSpPr/>
          <p:nvPr/>
        </p:nvGrpSpPr>
        <p:grpSpPr>
          <a:xfrm>
            <a:off x="3779332" y="302139"/>
            <a:ext cx="2042700" cy="1386115"/>
            <a:chOff x="2549591" y="667272"/>
            <a:chExt cx="2003113" cy="1359253"/>
          </a:xfrm>
        </p:grpSpPr>
        <p:pic>
          <p:nvPicPr>
            <p:cNvPr id="8" name="Picture 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315024">
              <a:off x="3533148" y="667272"/>
              <a:ext cx="1019556" cy="1016508"/>
            </a:xfrm>
            <a:prstGeom prst="rect">
              <a:avLst/>
            </a:prstGeom>
            <a:noFill/>
            <a:ln>
              <a:noFill/>
            </a:ln>
          </p:spPr>
        </p:pic>
        <p:sp>
          <p:nvSpPr>
            <p:cNvPr id="9" name="TextBox 8"/>
            <p:cNvSpPr txBox="1"/>
            <p:nvPr/>
          </p:nvSpPr>
          <p:spPr>
            <a:xfrm rot="20581824">
              <a:off x="2549591" y="714225"/>
              <a:ext cx="1504418" cy="1312300"/>
            </a:xfrm>
            <a:prstGeom prst="rect">
              <a:avLst/>
            </a:prstGeom>
            <a:noFill/>
          </p:spPr>
          <p:txBody>
            <a:bodyPr wrap="none" lIns="186494" tIns="149196" rIns="186494" bIns="149196" rtlCol="0">
              <a:spAutoFit/>
            </a:bodyPr>
            <a:lstStyle/>
            <a:p>
              <a:pPr defTabSz="932418">
                <a:lnSpc>
                  <a:spcPct val="90000"/>
                </a:lnSpc>
                <a:spcAft>
                  <a:spcPts val="612"/>
                </a:spcAft>
              </a:pPr>
              <a:r>
                <a:rPr lang="es-ES" sz="7341" dirty="0">
                  <a:solidFill>
                    <a:srgbClr val="000000"/>
                  </a:solidFill>
                  <a:latin typeface="Carnivalee Freakshow" panose="02000000000000000000" pitchFamily="2" charset="0"/>
                </a:rPr>
                <a:t>BO</a:t>
              </a:r>
            </a:p>
          </p:txBody>
        </p:sp>
      </p:grpSp>
      <p:sp>
        <p:nvSpPr>
          <p:cNvPr id="10" name="Rectangle 9"/>
          <p:cNvSpPr/>
          <p:nvPr/>
        </p:nvSpPr>
        <p:spPr>
          <a:xfrm>
            <a:off x="4037430" y="2131975"/>
            <a:ext cx="10690636" cy="2783211"/>
          </a:xfrm>
          <a:prstGeom prst="rect">
            <a:avLst/>
          </a:prstGeom>
        </p:spPr>
        <p:txBody>
          <a:bodyPr wrap="square">
            <a:spAutoFit/>
          </a:bodyPr>
          <a:lstStyle/>
          <a:p>
            <a:pPr defTabSz="932418">
              <a:defRPr/>
            </a:pPr>
            <a:r>
              <a:rPr lang="en-US" sz="2448" dirty="0">
                <a:solidFill>
                  <a:srgbClr val="FF8C00"/>
                </a:solidFill>
                <a:latin typeface="Segoe UI"/>
                <a:cs typeface="Calibri" panose="020F0502020204030204" pitchFamily="34" charset="0"/>
              </a:rPr>
              <a:t>@ortizlopez91</a:t>
            </a:r>
            <a:endParaRPr lang="es-ES" sz="2448" kern="0" dirty="0">
              <a:solidFill>
                <a:srgbClr val="FF8C00"/>
              </a:solidFill>
              <a:latin typeface="Segoe UI"/>
            </a:endParaRPr>
          </a:p>
          <a:p>
            <a:pPr defTabSz="932418">
              <a:defRPr/>
            </a:pPr>
            <a:r>
              <a:rPr lang="es-ES" sz="2448" kern="0" dirty="0">
                <a:solidFill>
                  <a:sysClr val="windowText" lastClr="000000"/>
                </a:solidFill>
                <a:latin typeface="Segoe UI"/>
              </a:rPr>
              <a:t>¿Estudiante? </a:t>
            </a:r>
            <a:r>
              <a:rPr lang="es-ES" sz="2448" kern="0" dirty="0">
                <a:solidFill>
                  <a:srgbClr val="FF8C00"/>
                </a:solidFill>
                <a:latin typeface="Segoe UI"/>
              </a:rPr>
              <a:t>esdpe</a:t>
            </a:r>
            <a:r>
              <a:rPr lang="es-ES" sz="2448" b="1" kern="0" dirty="0">
                <a:solidFill>
                  <a:srgbClr val="FF8C00"/>
                </a:solidFill>
                <a:latin typeface="Segoe UI"/>
              </a:rPr>
              <a:t>estudiantes</a:t>
            </a:r>
            <a:r>
              <a:rPr lang="es-ES" sz="2448" kern="0" dirty="0">
                <a:solidFill>
                  <a:srgbClr val="FF8C00"/>
                </a:solidFill>
                <a:latin typeface="Segoe UI"/>
              </a:rPr>
              <a:t>@microsoft.com </a:t>
            </a:r>
          </a:p>
          <a:p>
            <a:pPr defTabSz="932418">
              <a:defRPr/>
            </a:pPr>
            <a:r>
              <a:rPr lang="es-ES" sz="2448" kern="0" dirty="0">
                <a:solidFill>
                  <a:sysClr val="windowText" lastClr="000000"/>
                </a:solidFill>
                <a:latin typeface="Segoe UI"/>
              </a:rPr>
              <a:t>¿Profesor? </a:t>
            </a:r>
            <a:r>
              <a:rPr lang="es-ES" sz="2448" kern="0" dirty="0">
                <a:solidFill>
                  <a:srgbClr val="FF8C00"/>
                </a:solidFill>
                <a:latin typeface="Segoe UI"/>
              </a:rPr>
              <a:t>esdpe</a:t>
            </a:r>
            <a:r>
              <a:rPr lang="es-ES" sz="2448" b="1" kern="0" dirty="0">
                <a:solidFill>
                  <a:srgbClr val="FF8C00"/>
                </a:solidFill>
                <a:latin typeface="Segoe UI"/>
              </a:rPr>
              <a:t>profesores</a:t>
            </a:r>
            <a:r>
              <a:rPr lang="es-ES" sz="2448" kern="0" dirty="0">
                <a:solidFill>
                  <a:srgbClr val="FF8C00"/>
                </a:solidFill>
                <a:latin typeface="Segoe UI"/>
              </a:rPr>
              <a:t>@microsoft.com</a:t>
            </a:r>
          </a:p>
          <a:p>
            <a:pPr defTabSz="932418">
              <a:defRPr/>
            </a:pPr>
            <a:r>
              <a:rPr lang="es-ES" sz="2448" kern="0" dirty="0">
                <a:solidFill>
                  <a:sysClr val="windowText" lastClr="000000"/>
                </a:solidFill>
                <a:latin typeface="Segoe UI"/>
              </a:rPr>
              <a:t>¿Emprendedor? </a:t>
            </a:r>
            <a:r>
              <a:rPr lang="en-US" sz="2448" kern="0" dirty="0">
                <a:solidFill>
                  <a:srgbClr val="FF8C00"/>
                </a:solidFill>
                <a:latin typeface="Segoe UI"/>
              </a:rPr>
              <a:t>es</a:t>
            </a:r>
            <a:r>
              <a:rPr lang="en-US" sz="2448" b="1" kern="0" dirty="0">
                <a:solidFill>
                  <a:srgbClr val="FF8C00"/>
                </a:solidFill>
                <a:latin typeface="Segoe UI"/>
              </a:rPr>
              <a:t>emprendedores</a:t>
            </a:r>
            <a:r>
              <a:rPr lang="en-US" sz="2448" kern="0" dirty="0">
                <a:solidFill>
                  <a:srgbClr val="FF8C00"/>
                </a:solidFill>
                <a:latin typeface="Segoe UI"/>
              </a:rPr>
              <a:t>@microsoft.com</a:t>
            </a:r>
          </a:p>
          <a:p>
            <a:pPr defTabSz="932418">
              <a:defRPr/>
            </a:pPr>
            <a:r>
              <a:rPr lang="en-US" sz="2448" kern="0" dirty="0">
                <a:solidFill>
                  <a:sysClr val="windowText" lastClr="000000"/>
                </a:solidFill>
                <a:latin typeface="Segoe UI"/>
              </a:rPr>
              <a:t>¿Comunidad Técnica? </a:t>
            </a:r>
            <a:r>
              <a:rPr lang="en-US" sz="2448" kern="0" dirty="0">
                <a:solidFill>
                  <a:srgbClr val="FF8C00"/>
                </a:solidFill>
                <a:latin typeface="Segoe UI"/>
              </a:rPr>
              <a:t>es</a:t>
            </a:r>
            <a:r>
              <a:rPr lang="en-US" sz="2448" b="1" kern="0" dirty="0">
                <a:solidFill>
                  <a:srgbClr val="FF8C00"/>
                </a:solidFill>
                <a:latin typeface="Segoe UI"/>
              </a:rPr>
              <a:t>comunidades</a:t>
            </a:r>
            <a:r>
              <a:rPr lang="en-US" sz="2448" kern="0" dirty="0">
                <a:solidFill>
                  <a:srgbClr val="FF8C00"/>
                </a:solidFill>
                <a:latin typeface="Segoe UI"/>
              </a:rPr>
              <a:t>@microsoft.com</a:t>
            </a:r>
          </a:p>
          <a:p>
            <a:pPr defTabSz="932418">
              <a:defRPr/>
            </a:pPr>
            <a:r>
              <a:rPr lang="en-US" sz="2448" kern="0" dirty="0">
                <a:solidFill>
                  <a:sysClr val="windowText" lastClr="000000"/>
                </a:solidFill>
                <a:latin typeface="Segoe UI"/>
              </a:rPr>
              <a:t>¿</a:t>
            </a:r>
            <a:r>
              <a:rPr lang="en-US" sz="2448" kern="0" dirty="0" err="1">
                <a:solidFill>
                  <a:sysClr val="windowText" lastClr="000000"/>
                </a:solidFill>
                <a:latin typeface="Segoe UI"/>
              </a:rPr>
              <a:t>Fabricante</a:t>
            </a:r>
            <a:r>
              <a:rPr lang="en-US" sz="2448" kern="0" dirty="0">
                <a:solidFill>
                  <a:sysClr val="windowText" lastClr="000000"/>
                </a:solidFill>
                <a:latin typeface="Segoe UI"/>
              </a:rPr>
              <a:t> de Software? </a:t>
            </a:r>
            <a:r>
              <a:rPr lang="en-US" sz="2448" kern="0" dirty="0">
                <a:solidFill>
                  <a:srgbClr val="FF8C00"/>
                </a:solidFill>
                <a:latin typeface="Segoe UI"/>
              </a:rPr>
              <a:t>es</a:t>
            </a:r>
            <a:r>
              <a:rPr lang="en-US" sz="2448" b="1" kern="0" dirty="0">
                <a:solidFill>
                  <a:srgbClr val="FF8C00"/>
                </a:solidFill>
                <a:latin typeface="Segoe UI"/>
              </a:rPr>
              <a:t>isv</a:t>
            </a:r>
            <a:r>
              <a:rPr lang="en-US" sz="2448" kern="0" dirty="0">
                <a:solidFill>
                  <a:srgbClr val="FF8C00"/>
                </a:solidFill>
                <a:latin typeface="Segoe UI"/>
              </a:rPr>
              <a:t>bd@microsoft.com</a:t>
            </a:r>
          </a:p>
          <a:p>
            <a:pPr defTabSz="932418">
              <a:defRPr/>
            </a:pPr>
            <a:r>
              <a:rPr lang="en-US" sz="2448" kern="0" dirty="0">
                <a:solidFill>
                  <a:sysClr val="windowText" lastClr="000000"/>
                </a:solidFill>
                <a:latin typeface="Segoe UI"/>
              </a:rPr>
              <a:t>¿</a:t>
            </a:r>
            <a:r>
              <a:rPr lang="en-US" sz="2448" kern="0" dirty="0" err="1">
                <a:solidFill>
                  <a:sysClr val="windowText" lastClr="000000"/>
                </a:solidFill>
                <a:latin typeface="Segoe UI"/>
              </a:rPr>
              <a:t>Desarrollador</a:t>
            </a:r>
            <a:r>
              <a:rPr lang="en-US" sz="2448" kern="0" dirty="0">
                <a:solidFill>
                  <a:sysClr val="windowText" lastClr="000000"/>
                </a:solidFill>
                <a:latin typeface="Segoe UI"/>
              </a:rPr>
              <a:t>? </a:t>
            </a:r>
            <a:r>
              <a:rPr lang="en-US" sz="2448" kern="0" dirty="0">
                <a:solidFill>
                  <a:srgbClr val="FF8C00"/>
                </a:solidFill>
                <a:latin typeface="Segoe UI"/>
              </a:rPr>
              <a:t>es</a:t>
            </a:r>
            <a:r>
              <a:rPr lang="en-US" sz="2448" b="1" kern="0" dirty="0">
                <a:solidFill>
                  <a:srgbClr val="FF8C00"/>
                </a:solidFill>
                <a:latin typeface="Segoe UI"/>
              </a:rPr>
              <a:t>msdn</a:t>
            </a:r>
            <a:r>
              <a:rPr lang="en-US" sz="2448" kern="0" dirty="0">
                <a:solidFill>
                  <a:srgbClr val="FF8C00"/>
                </a:solidFill>
                <a:latin typeface="Segoe UI"/>
              </a:rPr>
              <a:t>@microsoft.com</a:t>
            </a:r>
          </a:p>
        </p:txBody>
      </p:sp>
      <p:sp>
        <p:nvSpPr>
          <p:cNvPr id="2" name="Left Brace 1"/>
          <p:cNvSpPr/>
          <p:nvPr/>
        </p:nvSpPr>
        <p:spPr>
          <a:xfrm>
            <a:off x="3922872" y="2070299"/>
            <a:ext cx="229116" cy="2853926"/>
          </a:xfrm>
          <a:prstGeom prst="leftBrace">
            <a:avLst/>
          </a:prstGeom>
          <a:ln w="2857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endParaRPr lang="es-ES" sz="1836">
              <a:solidFill>
                <a:srgbClr val="404040"/>
              </a:solidFill>
              <a:latin typeface="Segoe UI"/>
            </a:endParaRPr>
          </a:p>
        </p:txBody>
      </p:sp>
    </p:spTree>
    <p:extLst>
      <p:ext uri="{BB962C8B-B14F-4D97-AF65-F5344CB8AC3E}">
        <p14:creationId xmlns:p14="http://schemas.microsoft.com/office/powerpoint/2010/main" val="30643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7" name="Rectangle 6"/>
          <p:cNvSpPr/>
          <p:nvPr/>
        </p:nvSpPr>
        <p:spPr bwMode="auto">
          <a:xfrm>
            <a:off x="7656564" y="2554947"/>
            <a:ext cx="4503271" cy="27447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Live dashboards provide a 360º  view of your business</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Track your data in real-time with support for streaming data</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Drill through to underlying reports to explore in more detail</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Pin new visualizations and KPIs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to monitor performance</a:t>
            </a:r>
          </a:p>
        </p:txBody>
      </p:sp>
      <p:grpSp>
        <p:nvGrpSpPr>
          <p:cNvPr id="8" name="Group 7"/>
          <p:cNvGrpSpPr/>
          <p:nvPr/>
        </p:nvGrpSpPr>
        <p:grpSpPr>
          <a:xfrm>
            <a:off x="7559959" y="2650427"/>
            <a:ext cx="384467" cy="384467"/>
            <a:chOff x="8431377" y="-766784"/>
            <a:chExt cx="457200" cy="457200"/>
          </a:xfrm>
          <a:solidFill>
            <a:srgbClr val="0072C6"/>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6" name="Group 15"/>
          <p:cNvGrpSpPr/>
          <p:nvPr/>
        </p:nvGrpSpPr>
        <p:grpSpPr>
          <a:xfrm>
            <a:off x="7559959" y="3334418"/>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1" name="Group 20"/>
          <p:cNvGrpSpPr/>
          <p:nvPr/>
        </p:nvGrpSpPr>
        <p:grpSpPr>
          <a:xfrm>
            <a:off x="7559959" y="4018408"/>
            <a:ext cx="384467" cy="384467"/>
            <a:chOff x="8431377" y="-766784"/>
            <a:chExt cx="457200" cy="457200"/>
          </a:xfrm>
          <a:solidFill>
            <a:srgbClr val="0072C6"/>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7" name="Group 26"/>
          <p:cNvGrpSpPr/>
          <p:nvPr/>
        </p:nvGrpSpPr>
        <p:grpSpPr>
          <a:xfrm>
            <a:off x="7559959" y="4702396"/>
            <a:ext cx="384467" cy="384467"/>
            <a:chOff x="8431377" y="-766784"/>
            <a:chExt cx="457200" cy="457200"/>
          </a:xfrm>
          <a:solidFill>
            <a:srgbClr val="0072C6"/>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00" name="Group 199"/>
          <p:cNvGrpSpPr/>
          <p:nvPr/>
        </p:nvGrpSpPr>
        <p:grpSpPr>
          <a:xfrm>
            <a:off x="740690" y="2541636"/>
            <a:ext cx="6600235" cy="3241119"/>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32" dirty="0">
                <a:solidFill>
                  <a:srgbClr val="000000"/>
                </a:solidFill>
              </a:endParaRPr>
            </a:p>
          </p:txBody>
        </p:sp>
      </p:grpSp>
      <p:sp>
        <p:nvSpPr>
          <p:cNvPr id="267" name="TextBox 266"/>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146.03K</a:t>
            </a:r>
          </a:p>
        </p:txBody>
      </p:sp>
      <p:sp>
        <p:nvSpPr>
          <p:cNvPr id="268" name="TextBox 267"/>
          <p:cNvSpPr txBox="1"/>
          <p:nvPr/>
        </p:nvSpPr>
        <p:spPr>
          <a:xfrm>
            <a:off x="2436336" y="4125421"/>
            <a:ext cx="524095"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145.84K</a:t>
            </a:r>
          </a:p>
        </p:txBody>
      </p:sp>
      <p:sp>
        <p:nvSpPr>
          <p:cNvPr id="269" name="TextBox 268"/>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145.96K</a:t>
            </a:r>
          </a:p>
        </p:txBody>
      </p:sp>
      <p:sp>
        <p:nvSpPr>
          <p:cNvPr id="270" name="TextBox 269"/>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146.06K</a:t>
            </a:r>
          </a:p>
        </p:txBody>
      </p:sp>
      <p:sp>
        <p:nvSpPr>
          <p:cNvPr id="271" name="TextBox 270"/>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40.08K</a:t>
            </a:r>
          </a:p>
        </p:txBody>
      </p:sp>
      <p:sp>
        <p:nvSpPr>
          <p:cNvPr id="272" name="TextBox 271"/>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38.84K</a:t>
            </a:r>
          </a:p>
        </p:txBody>
      </p:sp>
      <p:sp>
        <p:nvSpPr>
          <p:cNvPr id="273" name="TextBox 272"/>
          <p:cNvSpPr txBox="1"/>
          <p:nvPr/>
        </p:nvSpPr>
        <p:spPr>
          <a:xfrm>
            <a:off x="3113308" y="4125421"/>
            <a:ext cx="467364"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39.99K</a:t>
            </a:r>
          </a:p>
        </p:txBody>
      </p:sp>
      <p:sp>
        <p:nvSpPr>
          <p:cNvPr id="274" name="TextBox 273"/>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40.33K</a:t>
            </a:r>
          </a:p>
        </p:txBody>
      </p:sp>
      <p:sp>
        <p:nvSpPr>
          <p:cNvPr id="34" name="TextBox 33"/>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Live dashboards &amp; reports</a:t>
            </a:r>
          </a:p>
        </p:txBody>
      </p:sp>
    </p:spTree>
    <p:extLst>
      <p:ext uri="{BB962C8B-B14F-4D97-AF65-F5344CB8AC3E}">
        <p14:creationId xmlns:p14="http://schemas.microsoft.com/office/powerpoint/2010/main" val="491690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63" presetClass="path" presetSubtype="0" accel="50000" decel="50000" fill="hold" nodeType="withEffect">
                                  <p:stCondLst>
                                    <p:cond delay="500"/>
                                  </p:stCondLst>
                                  <p:childTnLst>
                                    <p:animMotion origin="layout" path="M -0.03064 1.07127E-6 L 9.80342E-7 1.07127E-6 " pathEditMode="relative" rAng="0" ptsTypes="AA">
                                      <p:cBhvr>
                                        <p:cTn id="21" dur="500" fill="hold"/>
                                        <p:tgtEl>
                                          <p:spTgt spid="8"/>
                                        </p:tgtEl>
                                        <p:attrNameLst>
                                          <p:attrName>ppt_x</p:attrName>
                                          <p:attrName>ppt_y</p:attrName>
                                        </p:attrNameLst>
                                      </p:cBhvr>
                                      <p:rCtr x="2936" y="0"/>
                                    </p:animMotion>
                                  </p:childTnLst>
                                </p:cTn>
                              </p:par>
                              <p:par>
                                <p:cTn id="22" presetID="10" presetClass="entr" presetSubtype="0" fill="hold"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accel="50000" decel="50000" fill="hold" nodeType="withEffect">
                                  <p:stCondLst>
                                    <p:cond delay="750"/>
                                  </p:stCondLst>
                                  <p:childTnLst>
                                    <p:animMotion origin="layout" path="M -0.03064 1.07127E-6 L 9.80342E-7 1.07127E-6 " pathEditMode="relative" rAng="0" ptsTypes="AA">
                                      <p:cBhvr>
                                        <p:cTn id="26" dur="500" fill="hold"/>
                                        <p:tgtEl>
                                          <p:spTgt spid="16"/>
                                        </p:tgtEl>
                                        <p:attrNameLst>
                                          <p:attrName>ppt_x</p:attrName>
                                          <p:attrName>ppt_y</p:attrName>
                                        </p:attrNameLst>
                                      </p:cBhvr>
                                      <p:rCtr x="2936" y="0"/>
                                    </p:animMotion>
                                  </p:childTnLst>
                                </p:cTn>
                              </p:par>
                              <p:par>
                                <p:cTn id="27" presetID="10" presetClass="entr" presetSubtype="0" fill="hold" nodeType="withEffect">
                                  <p:stCondLst>
                                    <p:cond delay="10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63" presetClass="path" presetSubtype="0" accel="50000" decel="50000" fill="hold" nodeType="withEffect">
                                  <p:stCondLst>
                                    <p:cond delay="1000"/>
                                  </p:stCondLst>
                                  <p:childTnLst>
                                    <p:animMotion origin="layout" path="M -0.03064 1.07127E-6 L 9.80342E-7 1.07127E-6 " pathEditMode="relative" rAng="0" ptsTypes="AA">
                                      <p:cBhvr>
                                        <p:cTn id="31" dur="500" fill="hold"/>
                                        <p:tgtEl>
                                          <p:spTgt spid="21"/>
                                        </p:tgtEl>
                                        <p:attrNameLst>
                                          <p:attrName>ppt_x</p:attrName>
                                          <p:attrName>ppt_y</p:attrName>
                                        </p:attrNameLst>
                                      </p:cBhvr>
                                      <p:rCtr x="2936" y="0"/>
                                    </p:animMotion>
                                  </p:childTnLst>
                                </p:cTn>
                              </p:par>
                              <p:par>
                                <p:cTn id="32" presetID="10" presetClass="entr" presetSubtype="0" fill="hold"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12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childTnLst>
                          </p:cTn>
                        </p:par>
                        <p:par>
                          <p:cTn id="37" fill="hold">
                            <p:stCondLst>
                              <p:cond delay="1800"/>
                            </p:stCondLst>
                            <p:childTnLst>
                              <p:par>
                                <p:cTn id="38" presetID="1" presetClass="entr" presetSubtype="0" fill="hold" grpId="0" nodeType="afterEffect">
                                  <p:stCondLst>
                                    <p:cond delay="0"/>
                                  </p:stCondLst>
                                  <p:childTnLst>
                                    <p:set>
                                      <p:cBhvr>
                                        <p:cTn id="39" dur="1" fill="hold">
                                          <p:stCondLst>
                                            <p:cond delay="0"/>
                                          </p:stCondLst>
                                        </p:cTn>
                                        <p:tgtEl>
                                          <p:spTgt spid="268"/>
                                        </p:tgtEl>
                                        <p:attrNameLst>
                                          <p:attrName>style.visibility</p:attrName>
                                        </p:attrNameLst>
                                      </p:cBhvr>
                                      <p:to>
                                        <p:strVal val="visible"/>
                                      </p:to>
                                    </p:set>
                                  </p:childTnLst>
                                </p:cTn>
                              </p:par>
                            </p:childTnLst>
                          </p:cTn>
                        </p:par>
                        <p:par>
                          <p:cTn id="40" fill="hold">
                            <p:stCondLst>
                              <p:cond delay="1800"/>
                            </p:stCondLst>
                            <p:childTnLst>
                              <p:par>
                                <p:cTn id="41" presetID="1" presetClass="entr" presetSubtype="0" fill="hold" grpId="0" nodeType="afterEffect">
                                  <p:stCondLst>
                                    <p:cond delay="100"/>
                                  </p:stCondLst>
                                  <p:childTnLst>
                                    <p:set>
                                      <p:cBhvr>
                                        <p:cTn id="42" dur="1" fill="hold">
                                          <p:stCondLst>
                                            <p:cond delay="0"/>
                                          </p:stCondLst>
                                        </p:cTn>
                                        <p:tgtEl>
                                          <p:spTgt spid="272"/>
                                        </p:tgtEl>
                                        <p:attrNameLst>
                                          <p:attrName>style.visibility</p:attrName>
                                        </p:attrNameLst>
                                      </p:cBhvr>
                                      <p:to>
                                        <p:strVal val="visible"/>
                                      </p:to>
                                    </p:set>
                                  </p:childTnLst>
                                </p:cTn>
                              </p:par>
                            </p:childTnLst>
                          </p:cTn>
                        </p:par>
                        <p:par>
                          <p:cTn id="43" fill="hold">
                            <p:stCondLst>
                              <p:cond delay="1900"/>
                            </p:stCondLst>
                            <p:childTnLst>
                              <p:par>
                                <p:cTn id="44" presetID="1" presetClass="entr" presetSubtype="0" fill="hold" grpId="0" nodeType="afterEffect">
                                  <p:stCondLst>
                                    <p:cond delay="500"/>
                                  </p:stCondLst>
                                  <p:childTnLst>
                                    <p:set>
                                      <p:cBhvr>
                                        <p:cTn id="45" dur="1" fill="hold">
                                          <p:stCondLst>
                                            <p:cond delay="0"/>
                                          </p:stCondLst>
                                        </p:cTn>
                                        <p:tgtEl>
                                          <p:spTgt spid="269"/>
                                        </p:tgtEl>
                                        <p:attrNameLst>
                                          <p:attrName>style.visibility</p:attrName>
                                        </p:attrNameLst>
                                      </p:cBhvr>
                                      <p:to>
                                        <p:strVal val="visible"/>
                                      </p:to>
                                    </p:set>
                                  </p:childTnLst>
                                </p:cTn>
                              </p:par>
                            </p:childTnLst>
                          </p:cTn>
                        </p:par>
                        <p:par>
                          <p:cTn id="46" fill="hold">
                            <p:stCondLst>
                              <p:cond delay="2400"/>
                            </p:stCondLst>
                            <p:childTnLst>
                              <p:par>
                                <p:cTn id="47" presetID="1" presetClass="entr" presetSubtype="0" fill="hold" grpId="0" nodeType="afterEffect">
                                  <p:stCondLst>
                                    <p:cond delay="0"/>
                                  </p:stCondLst>
                                  <p:childTnLst>
                                    <p:set>
                                      <p:cBhvr>
                                        <p:cTn id="48" dur="1" fill="hold">
                                          <p:stCondLst>
                                            <p:cond delay="0"/>
                                          </p:stCondLst>
                                        </p:cTn>
                                        <p:tgtEl>
                                          <p:spTgt spid="273"/>
                                        </p:tgtEl>
                                        <p:attrNameLst>
                                          <p:attrName>style.visibility</p:attrName>
                                        </p:attrNameLst>
                                      </p:cBhvr>
                                      <p:to>
                                        <p:strVal val="visible"/>
                                      </p:to>
                                    </p:set>
                                  </p:childTnLst>
                                </p:cTn>
                              </p:par>
                            </p:childTnLst>
                          </p:cTn>
                        </p:par>
                        <p:par>
                          <p:cTn id="49" fill="hold">
                            <p:stCondLst>
                              <p:cond delay="2400"/>
                            </p:stCondLst>
                            <p:childTnLst>
                              <p:par>
                                <p:cTn id="50" presetID="1" presetClass="entr" presetSubtype="0" fill="hold" grpId="0" nodeType="afterEffect">
                                  <p:stCondLst>
                                    <p:cond delay="500"/>
                                  </p:stCondLst>
                                  <p:childTnLst>
                                    <p:set>
                                      <p:cBhvr>
                                        <p:cTn id="51" dur="1" fill="hold">
                                          <p:stCondLst>
                                            <p:cond delay="0"/>
                                          </p:stCondLst>
                                        </p:cTn>
                                        <p:tgtEl>
                                          <p:spTgt spid="270"/>
                                        </p:tgtEl>
                                        <p:attrNameLst>
                                          <p:attrName>style.visibility</p:attrName>
                                        </p:attrNameLst>
                                      </p:cBhvr>
                                      <p:to>
                                        <p:strVal val="visible"/>
                                      </p:to>
                                    </p:set>
                                  </p:childTnLst>
                                </p:cTn>
                              </p:par>
                              <p:par>
                                <p:cTn id="52" presetID="1" presetClass="entr" presetSubtype="0" fill="hold" grpId="0" nodeType="withEffect">
                                  <p:stCondLst>
                                    <p:cond delay="1000"/>
                                  </p:stCondLst>
                                  <p:childTnLst>
                                    <p:set>
                                      <p:cBhvr>
                                        <p:cTn id="53"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68" grpId="0" animBg="1"/>
      <p:bldP spid="269" grpId="0" animBg="1"/>
      <p:bldP spid="270" grpId="0" animBg="1"/>
      <p:bldP spid="272" grpId="0" animBg="1"/>
      <p:bldP spid="273" grpId="0" animBg="1"/>
      <p:bldP spid="27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686441" y="2728100"/>
            <a:ext cx="4718746" cy="2132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Native apps for iPad, iPhone,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Android and Windows devices</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Receive alerts to important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changes in your data</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Share and collaborate with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colleagues and take action</a:t>
            </a:r>
          </a:p>
        </p:txBody>
      </p:sp>
      <p:grpSp>
        <p:nvGrpSpPr>
          <p:cNvPr id="10" name="Group 9"/>
          <p:cNvGrpSpPr/>
          <p:nvPr/>
        </p:nvGrpSpPr>
        <p:grpSpPr>
          <a:xfrm>
            <a:off x="7589837" y="2907180"/>
            <a:ext cx="384467" cy="384467"/>
            <a:chOff x="8431377" y="-766784"/>
            <a:chExt cx="457200" cy="457200"/>
          </a:xfrm>
          <a:solidFill>
            <a:srgbClr val="0070C0"/>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1" name="Group 10"/>
          <p:cNvGrpSpPr/>
          <p:nvPr/>
        </p:nvGrpSpPr>
        <p:grpSpPr>
          <a:xfrm>
            <a:off x="7589837" y="3591169"/>
            <a:ext cx="384467" cy="384467"/>
            <a:chOff x="8431377" y="-766784"/>
            <a:chExt cx="457200" cy="457200"/>
          </a:xfrm>
          <a:solidFill>
            <a:srgbClr val="0070C0"/>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2" name="Group 11"/>
          <p:cNvGrpSpPr/>
          <p:nvPr/>
        </p:nvGrpSpPr>
        <p:grpSpPr>
          <a:xfrm>
            <a:off x="7589837" y="4275160"/>
            <a:ext cx="384467" cy="384467"/>
            <a:chOff x="8431377" y="-766784"/>
            <a:chExt cx="457200" cy="457200"/>
          </a:xfrm>
          <a:solidFill>
            <a:srgbClr val="0070C0"/>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20" name="Picture 19"/>
          <p:cNvPicPr>
            <a:picLocks noChangeAspect="1"/>
          </p:cNvPicPr>
          <p:nvPr/>
        </p:nvPicPr>
        <p:blipFill>
          <a:blip r:embed="rId3">
            <a:grayscl/>
          </a:blip>
          <a:stretch>
            <a:fillRect/>
          </a:stretch>
        </p:blipFill>
        <p:spPr>
          <a:xfrm>
            <a:off x="2381353" y="5859462"/>
            <a:ext cx="7673768" cy="56561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2" y="1893116"/>
            <a:ext cx="7615507" cy="3661546"/>
          </a:xfrm>
          <a:prstGeom prst="rect">
            <a:avLst/>
          </a:prstGeom>
        </p:spPr>
      </p:pic>
      <p:sp>
        <p:nvSpPr>
          <p:cNvPr id="21" name="TextBox 20"/>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Mobile apps</a:t>
            </a:r>
          </a:p>
        </p:txBody>
      </p:sp>
    </p:spTree>
    <p:extLst>
      <p:ext uri="{BB962C8B-B14F-4D97-AF65-F5344CB8AC3E}">
        <p14:creationId xmlns:p14="http://schemas.microsoft.com/office/powerpoint/2010/main" val="33835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3" presetClass="path" presetSubtype="0" accel="50000" decel="50000" fill="hold" nodeType="withEffect">
                                  <p:stCondLst>
                                    <p:cond delay="250"/>
                                  </p:stCondLst>
                                  <p:childTnLst>
                                    <p:animMotion origin="layout" path="M -0.03063 -2.22878E-6 L -3.98009E-6 -2.22878E-6 " pathEditMode="relative" rAng="0" ptsTypes="AA">
                                      <p:cBhvr>
                                        <p:cTn id="18" dur="500" fill="hold"/>
                                        <p:tgtEl>
                                          <p:spTgt spid="10"/>
                                        </p:tgtEl>
                                        <p:attrNameLst>
                                          <p:attrName>ppt_x</p:attrName>
                                          <p:attrName>ppt_y</p:attrName>
                                        </p:attrNameLst>
                                      </p:cBhvr>
                                      <p:rCtr x="1532" y="0"/>
                                    </p:animMotion>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63" presetClass="path" presetSubtype="0" accel="50000" decel="50000" fill="hold" nodeType="withEffect">
                                  <p:stCondLst>
                                    <p:cond delay="500"/>
                                  </p:stCondLst>
                                  <p:childTnLst>
                                    <p:animMotion origin="layout" path="M -0.03063 -3.38175E-6 L -3.98009E-6 -3.38175E-6 " pathEditMode="relative" rAng="0" ptsTypes="AA">
                                      <p:cBhvr>
                                        <p:cTn id="23" dur="500" fill="hold"/>
                                        <p:tgtEl>
                                          <p:spTgt spid="11"/>
                                        </p:tgtEl>
                                        <p:attrNameLst>
                                          <p:attrName>ppt_x</p:attrName>
                                          <p:attrName>ppt_y</p:attrName>
                                        </p:attrNameLst>
                                      </p:cBhvr>
                                      <p:rCtr x="1532" y="0"/>
                                    </p:animMotion>
                                  </p:childTnLst>
                                </p:cTn>
                              </p:par>
                              <p:par>
                                <p:cTn id="24" presetID="10" presetClass="entr" presetSubtype="0" fill="hold"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63" presetClass="path" presetSubtype="0" accel="50000" decel="50000" fill="hold" nodeType="withEffect">
                                  <p:stCondLst>
                                    <p:cond delay="750"/>
                                  </p:stCondLst>
                                  <p:childTnLst>
                                    <p:animMotion origin="layout" path="M -0.03063 -4.53473E-6 L -3.98009E-6 -4.53473E-6 " pathEditMode="relative" rAng="0" ptsTypes="AA">
                                      <p:cBhvr>
                                        <p:cTn id="28" dur="500" fill="hold"/>
                                        <p:tgtEl>
                                          <p:spTgt spid="12"/>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956" y="1474646"/>
            <a:ext cx="1903428" cy="437722"/>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27563" y="751703"/>
            <a:ext cx="1091251" cy="285088"/>
          </a:xfrm>
          <a:prstGeom prst="rect">
            <a:avLst/>
          </a:prstGeom>
        </p:spPr>
      </p:pic>
      <p:sp>
        <p:nvSpPr>
          <p:cNvPr id="63" name="Title 3"/>
          <p:cNvSpPr txBox="1">
            <a:spLocks/>
          </p:cNvSpPr>
          <p:nvPr/>
        </p:nvSpPr>
        <p:spPr>
          <a:xfrm>
            <a:off x="5559199" y="2764185"/>
            <a:ext cx="1246700" cy="529832"/>
          </a:xfrm>
          <a:prstGeom prst="rect">
            <a:avLst/>
          </a:prstGeom>
        </p:spPr>
        <p:txBody>
          <a:bodyPr vert="horz" wrap="square" lIns="143306" tIns="89566" rIns="143306" bIns="89566"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defRPr/>
            </a:pPr>
            <a:r>
              <a:rPr sz="1530" spc="0" dirty="0">
                <a:gradFill>
                  <a:gsLst>
                    <a:gs pos="0">
                      <a:srgbClr val="505050"/>
                    </a:gs>
                    <a:gs pos="100000">
                      <a:srgbClr val="505050"/>
                    </a:gs>
                  </a:gsLst>
                  <a:lin ang="5400000" scaled="1"/>
                </a:gradFill>
              </a:rPr>
              <a:t>Dynamics </a:t>
            </a:r>
            <a:br>
              <a:rPr sz="1530" spc="0" dirty="0">
                <a:gradFill>
                  <a:gsLst>
                    <a:gs pos="0">
                      <a:srgbClr val="505050"/>
                    </a:gs>
                    <a:gs pos="100000">
                      <a:srgbClr val="505050"/>
                    </a:gs>
                  </a:gsLst>
                  <a:lin ang="5400000" scaled="1"/>
                </a:gradFill>
              </a:rPr>
            </a:br>
            <a:r>
              <a:rPr sz="1530" spc="0" dirty="0">
                <a:gradFill>
                  <a:gsLst>
                    <a:gs pos="0">
                      <a:srgbClr val="505050"/>
                    </a:gs>
                    <a:gs pos="100000">
                      <a:srgbClr val="505050"/>
                    </a:gs>
                  </a:gsLst>
                  <a:lin ang="5400000" scaled="1"/>
                </a:gradFill>
              </a:rPr>
              <a:t>Marketing</a:t>
            </a:r>
          </a:p>
        </p:txBody>
      </p:sp>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8139" y="610278"/>
            <a:ext cx="1499225" cy="508633"/>
          </a:xfrm>
          <a:prstGeom prst="rect">
            <a:avLst/>
          </a:prstGeom>
        </p:spPr>
      </p:pic>
      <p:pic>
        <p:nvPicPr>
          <p:cNvPr id="65" name="Picture 6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07092" y="1285709"/>
            <a:ext cx="1690556" cy="591490"/>
          </a:xfrm>
          <a:prstGeom prst="rect">
            <a:avLst/>
          </a:prstGeom>
        </p:spPr>
      </p:pic>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6051" y="1391132"/>
            <a:ext cx="1559001" cy="360850"/>
          </a:xfrm>
          <a:prstGeom prst="rect">
            <a:avLst/>
          </a:prstGeom>
        </p:spPr>
      </p:pic>
      <p:pic>
        <p:nvPicPr>
          <p:cNvPr id="67" name="Picture 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12787" y="2826892"/>
            <a:ext cx="2013071" cy="363651"/>
          </a:xfrm>
          <a:prstGeom prst="rect">
            <a:avLst/>
          </a:prstGeom>
        </p:spPr>
      </p:pic>
      <p:pic>
        <p:nvPicPr>
          <p:cNvPr id="68" name="Picture 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48403" y="619355"/>
            <a:ext cx="1843336" cy="502728"/>
          </a:xfrm>
          <a:prstGeom prst="rect">
            <a:avLst/>
          </a:prstGeom>
        </p:spPr>
      </p:pic>
      <p:pic>
        <p:nvPicPr>
          <p:cNvPr id="69" name="Picture 68"/>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526821" y="521768"/>
            <a:ext cx="1279076" cy="558823"/>
          </a:xfrm>
          <a:prstGeom prst="rect">
            <a:avLst/>
          </a:prstGeom>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7710" y="4874110"/>
            <a:ext cx="1133251" cy="792909"/>
          </a:xfrm>
          <a:prstGeom prst="rect">
            <a:avLst/>
          </a:prstGeom>
        </p:spPr>
      </p:pic>
      <p:pic>
        <p:nvPicPr>
          <p:cNvPr id="71" name="Picture 4" descr="http://tctechcrunch2011.files.wordpress.com/2012/11/twilio-logo-6a141664f35a78e9ac08eed627c2a859.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71923" y="2112412"/>
            <a:ext cx="1335132" cy="4129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864773" y="2817279"/>
            <a:ext cx="1343474" cy="412674"/>
          </a:xfrm>
          <a:prstGeom prst="rect">
            <a:avLst/>
          </a:prstGeom>
        </p:spPr>
      </p:pic>
      <p:pic>
        <p:nvPicPr>
          <p:cNvPr id="73" name="Picture 7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662842" y="3376693"/>
            <a:ext cx="1412297" cy="466059"/>
          </a:xfrm>
          <a:prstGeom prst="rect">
            <a:avLst/>
          </a:prstGeom>
        </p:spPr>
      </p:pic>
      <p:pic>
        <p:nvPicPr>
          <p:cNvPr id="74" name="Picture 7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54075" y="4256282"/>
            <a:ext cx="1647190" cy="389776"/>
          </a:xfrm>
          <a:prstGeom prst="rect">
            <a:avLst/>
          </a:prstGeom>
        </p:spPr>
      </p:pic>
      <p:pic>
        <p:nvPicPr>
          <p:cNvPr id="75" name="Picture 7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49696" y="1798475"/>
            <a:ext cx="1632818" cy="979690"/>
          </a:xfrm>
          <a:prstGeom prst="rect">
            <a:avLst/>
          </a:prstGeom>
        </p:spPr>
      </p:pic>
      <p:grpSp>
        <p:nvGrpSpPr>
          <p:cNvPr id="76" name="Group 75"/>
          <p:cNvGrpSpPr/>
          <p:nvPr/>
        </p:nvGrpSpPr>
        <p:grpSpPr>
          <a:xfrm>
            <a:off x="9634969" y="3361828"/>
            <a:ext cx="2085687" cy="648828"/>
            <a:chOff x="10308095" y="6446553"/>
            <a:chExt cx="2110461" cy="561869"/>
          </a:xfrm>
        </p:grpSpPr>
        <p:pic>
          <p:nvPicPr>
            <p:cNvPr id="77" name="Picture 7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10713135" y="6446553"/>
              <a:ext cx="1705421" cy="561869"/>
            </a:xfrm>
            <a:prstGeom prst="rect">
              <a:avLst/>
            </a:prstGeom>
          </p:spPr>
        </p:pic>
        <p:pic>
          <p:nvPicPr>
            <p:cNvPr id="78" name="Picture 7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308095" y="6536461"/>
              <a:ext cx="351617" cy="351617"/>
            </a:xfrm>
            <a:prstGeom prst="rect">
              <a:avLst/>
            </a:prstGeom>
          </p:spPr>
        </p:pic>
      </p:grpSp>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482911" y="3543934"/>
            <a:ext cx="1810361" cy="314272"/>
          </a:xfrm>
          <a:prstGeom prst="rect">
            <a:avLst/>
          </a:prstGeom>
        </p:spPr>
      </p:pic>
      <p:pic>
        <p:nvPicPr>
          <p:cNvPr id="82" name="Picture 8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963803" y="2182938"/>
            <a:ext cx="1700034" cy="425009"/>
          </a:xfrm>
          <a:prstGeom prst="rect">
            <a:avLst/>
          </a:prstGeom>
        </p:spPr>
      </p:pic>
      <p:pic>
        <p:nvPicPr>
          <p:cNvPr id="83" name="Picture 82"/>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0609743" y="2780654"/>
            <a:ext cx="1679982" cy="490689"/>
          </a:xfrm>
          <a:prstGeom prst="rect">
            <a:avLst/>
          </a:prstGeom>
        </p:spPr>
      </p:pic>
      <p:pic>
        <p:nvPicPr>
          <p:cNvPr id="84" name="Picture 8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968434" y="4285697"/>
            <a:ext cx="1596204" cy="372721"/>
          </a:xfrm>
          <a:prstGeom prst="rect">
            <a:avLst/>
          </a:prstGeom>
        </p:spPr>
      </p:pic>
      <p:pic>
        <p:nvPicPr>
          <p:cNvPr id="86" name="Picture 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116984" y="5021903"/>
            <a:ext cx="1042135" cy="482624"/>
          </a:xfrm>
          <a:prstGeom prst="rect">
            <a:avLst/>
          </a:prstGeom>
        </p:spPr>
      </p:pic>
      <p:pic>
        <p:nvPicPr>
          <p:cNvPr id="87" name="Picture 8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691132" y="6092374"/>
            <a:ext cx="1492073" cy="239797"/>
          </a:xfrm>
          <a:prstGeom prst="rect">
            <a:avLst/>
          </a:prstGeom>
        </p:spPr>
      </p:pic>
      <p:grpSp>
        <p:nvGrpSpPr>
          <p:cNvPr id="6" name="Group 5"/>
          <p:cNvGrpSpPr/>
          <p:nvPr/>
        </p:nvGrpSpPr>
        <p:grpSpPr>
          <a:xfrm>
            <a:off x="10035254" y="4193844"/>
            <a:ext cx="1989761" cy="542323"/>
            <a:chOff x="6512126" y="2979979"/>
            <a:chExt cx="1951200" cy="531812"/>
          </a:xfrm>
        </p:grpSpPr>
        <p:pic>
          <p:nvPicPr>
            <p:cNvPr id="89" name="Picture 88"/>
            <p:cNvPicPr>
              <a:picLocks noChangeAspect="1"/>
            </p:cNvPicPr>
            <p:nvPr/>
          </p:nvPicPr>
          <p:blipFill>
            <a:blip r:embed="rId25"/>
            <a:stretch>
              <a:fillRect/>
            </a:stretch>
          </p:blipFill>
          <p:spPr>
            <a:xfrm>
              <a:off x="6512126" y="2997048"/>
              <a:ext cx="736030" cy="466751"/>
            </a:xfrm>
            <a:prstGeom prst="rect">
              <a:avLst/>
            </a:prstGeom>
          </p:spPr>
        </p:pic>
        <p:sp>
          <p:nvSpPr>
            <p:cNvPr id="90" name="Rectangle 89"/>
            <p:cNvSpPr/>
            <p:nvPr/>
          </p:nvSpPr>
          <p:spPr>
            <a:xfrm>
              <a:off x="7214469" y="2979979"/>
              <a:ext cx="1248857"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Audit</a:t>
              </a:r>
            </a:p>
            <a:p>
              <a:pPr defTabSz="932418">
                <a:defRPr/>
              </a:pPr>
              <a:r>
                <a:rPr lang="en-US" sz="1428" dirty="0">
                  <a:gradFill>
                    <a:gsLst>
                      <a:gs pos="0">
                        <a:srgbClr val="505050"/>
                      </a:gs>
                      <a:gs pos="100000">
                        <a:srgbClr val="505050"/>
                      </a:gs>
                    </a:gsLst>
                    <a:lin ang="5400000" scaled="1"/>
                  </a:gradFill>
                </a:rPr>
                <a:t>Logs</a:t>
              </a:r>
            </a:p>
          </p:txBody>
        </p:sp>
      </p:grpSp>
      <p:grpSp>
        <p:nvGrpSpPr>
          <p:cNvPr id="2" name="Group 1"/>
          <p:cNvGrpSpPr/>
          <p:nvPr/>
        </p:nvGrpSpPr>
        <p:grpSpPr>
          <a:xfrm>
            <a:off x="7182539" y="5776670"/>
            <a:ext cx="2061319" cy="734057"/>
            <a:chOff x="6758622" y="5201946"/>
            <a:chExt cx="2021371" cy="719831"/>
          </a:xfrm>
        </p:grpSpPr>
        <p:pic>
          <p:nvPicPr>
            <p:cNvPr id="85" name="Picture 2" descr="https://f.ch9.ms/thumbnail/ef6f5499-dab3-42be-a81b-a69f53e1d2a0.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58622" y="5201946"/>
              <a:ext cx="983618" cy="71983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7439455" y="5363203"/>
              <a:ext cx="1340538"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Application</a:t>
              </a:r>
            </a:p>
            <a:p>
              <a:pPr defTabSz="932418">
                <a:defRPr/>
              </a:pPr>
              <a:r>
                <a:rPr lang="en-US" sz="1428" dirty="0">
                  <a:gradFill>
                    <a:gsLst>
                      <a:gs pos="0">
                        <a:srgbClr val="505050"/>
                      </a:gs>
                      <a:gs pos="100000">
                        <a:srgbClr val="505050"/>
                      </a:gs>
                    </a:gsLst>
                    <a:lin ang="5400000" scaled="1"/>
                  </a:gradFill>
                </a:rPr>
                <a:t>Insights</a:t>
              </a:r>
            </a:p>
          </p:txBody>
        </p:sp>
      </p:grpSp>
      <p:grpSp>
        <p:nvGrpSpPr>
          <p:cNvPr id="10" name="Group 9"/>
          <p:cNvGrpSpPr/>
          <p:nvPr/>
        </p:nvGrpSpPr>
        <p:grpSpPr>
          <a:xfrm>
            <a:off x="10359564" y="5831879"/>
            <a:ext cx="2026064" cy="680144"/>
            <a:chOff x="10359564" y="5831879"/>
            <a:chExt cx="2026064" cy="680144"/>
          </a:xfrm>
        </p:grpSpPr>
        <p:pic>
          <p:nvPicPr>
            <p:cNvPr id="88" name="Picture 87"/>
            <p:cNvPicPr>
              <a:picLocks noChangeAspect="1"/>
            </p:cNvPicPr>
            <p:nvPr/>
          </p:nvPicPr>
          <p:blipFill>
            <a:blip r:embed="rId27"/>
            <a:stretch>
              <a:fillRect/>
            </a:stretch>
          </p:blipFill>
          <p:spPr>
            <a:xfrm>
              <a:off x="10359564" y="5831879"/>
              <a:ext cx="890989" cy="678847"/>
            </a:xfrm>
            <a:prstGeom prst="rect">
              <a:avLst/>
            </a:prstGeom>
          </p:spPr>
        </p:pic>
        <p:sp>
          <p:nvSpPr>
            <p:cNvPr id="92" name="Rectangle 91"/>
            <p:cNvSpPr/>
            <p:nvPr/>
          </p:nvSpPr>
          <p:spPr>
            <a:xfrm>
              <a:off x="11023037" y="5969700"/>
              <a:ext cx="1362591" cy="542323"/>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SQL Database</a:t>
              </a:r>
            </a:p>
            <a:p>
              <a:pPr defTabSz="932418">
                <a:defRPr/>
              </a:pPr>
              <a:r>
                <a:rPr lang="en-US" sz="1428" dirty="0">
                  <a:gradFill>
                    <a:gsLst>
                      <a:gs pos="0">
                        <a:srgbClr val="505050"/>
                      </a:gs>
                      <a:gs pos="100000">
                        <a:srgbClr val="505050"/>
                      </a:gs>
                    </a:gsLst>
                    <a:lin ang="5400000" scaled="1"/>
                  </a:gradFill>
                </a:rPr>
                <a:t>Auditing</a:t>
              </a:r>
            </a:p>
          </p:txBody>
        </p:sp>
      </p:grpSp>
      <p:grpSp>
        <p:nvGrpSpPr>
          <p:cNvPr id="4" name="Group 3"/>
          <p:cNvGrpSpPr/>
          <p:nvPr/>
        </p:nvGrpSpPr>
        <p:grpSpPr>
          <a:xfrm>
            <a:off x="10724495" y="4980455"/>
            <a:ext cx="1836218" cy="580219"/>
            <a:chOff x="10391368" y="3166352"/>
            <a:chExt cx="1800632" cy="568975"/>
          </a:xfrm>
        </p:grpSpPr>
        <p:pic>
          <p:nvPicPr>
            <p:cNvPr id="93" name="Picture 92"/>
            <p:cNvPicPr>
              <a:picLocks noChangeAspect="1"/>
            </p:cNvPicPr>
            <p:nvPr/>
          </p:nvPicPr>
          <p:blipFill>
            <a:blip r:embed="rId28"/>
            <a:stretch>
              <a:fillRect/>
            </a:stretch>
          </p:blipFill>
          <p:spPr>
            <a:xfrm>
              <a:off x="10391368" y="3166352"/>
              <a:ext cx="367908" cy="568975"/>
            </a:xfrm>
            <a:prstGeom prst="rect">
              <a:avLst/>
            </a:prstGeom>
          </p:spPr>
        </p:pic>
        <p:sp>
          <p:nvSpPr>
            <p:cNvPr id="94" name="Rectangle 93"/>
            <p:cNvSpPr/>
            <p:nvPr/>
          </p:nvSpPr>
          <p:spPr>
            <a:xfrm>
              <a:off x="10760688" y="3173604"/>
              <a:ext cx="1431312"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Mobile</a:t>
              </a:r>
            </a:p>
            <a:p>
              <a:pPr defTabSz="932418">
                <a:defRPr/>
              </a:pPr>
              <a:r>
                <a:rPr lang="en-US" sz="1428" dirty="0">
                  <a:gradFill>
                    <a:gsLst>
                      <a:gs pos="0">
                        <a:srgbClr val="505050"/>
                      </a:gs>
                      <a:gs pos="100000">
                        <a:srgbClr val="505050"/>
                      </a:gs>
                    </a:gsLst>
                    <a:lin ang="5400000" scaled="1"/>
                  </a:gradFill>
                </a:rPr>
                <a:t>Engagement</a:t>
              </a:r>
            </a:p>
          </p:txBody>
        </p:sp>
      </p:grpSp>
      <p:grpSp>
        <p:nvGrpSpPr>
          <p:cNvPr id="5" name="Group 4"/>
          <p:cNvGrpSpPr/>
          <p:nvPr/>
        </p:nvGrpSpPr>
        <p:grpSpPr>
          <a:xfrm>
            <a:off x="8644506" y="4969098"/>
            <a:ext cx="1863075" cy="542323"/>
            <a:chOff x="7990474" y="3355446"/>
            <a:chExt cx="1826969" cy="531812"/>
          </a:xfrm>
        </p:grpSpPr>
        <p:pic>
          <p:nvPicPr>
            <p:cNvPr id="95" name="Picture 94"/>
            <p:cNvPicPr>
              <a:picLocks noChangeAspect="1"/>
            </p:cNvPicPr>
            <p:nvPr/>
          </p:nvPicPr>
          <p:blipFill>
            <a:blip r:embed="rId29"/>
            <a:stretch>
              <a:fillRect/>
            </a:stretch>
          </p:blipFill>
          <p:spPr>
            <a:xfrm>
              <a:off x="7990474" y="3427971"/>
              <a:ext cx="391170" cy="388161"/>
            </a:xfrm>
            <a:prstGeom prst="rect">
              <a:avLst/>
            </a:prstGeom>
          </p:spPr>
        </p:pic>
        <p:sp>
          <p:nvSpPr>
            <p:cNvPr id="96" name="Rectangle 95"/>
            <p:cNvSpPr/>
            <p:nvPr/>
          </p:nvSpPr>
          <p:spPr>
            <a:xfrm>
              <a:off x="8377803" y="3355446"/>
              <a:ext cx="1439640"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Microsoft Dynamics NAV</a:t>
              </a:r>
            </a:p>
          </p:txBody>
        </p:sp>
      </p:grpSp>
      <p:pic>
        <p:nvPicPr>
          <p:cNvPr id="97" name="Picture 96"/>
          <p:cNvPicPr>
            <a:picLocks noChangeAspect="1"/>
          </p:cNvPicPr>
          <p:nvPr/>
        </p:nvPicPr>
        <p:blipFill>
          <a:blip r:embed="rId30"/>
          <a:stretch>
            <a:fillRect/>
          </a:stretch>
        </p:blipFill>
        <p:spPr>
          <a:xfrm>
            <a:off x="9097600" y="5797705"/>
            <a:ext cx="1091869" cy="807528"/>
          </a:xfrm>
          <a:prstGeom prst="rect">
            <a:avLst/>
          </a:prstGeom>
        </p:spPr>
      </p:pic>
      <p:grpSp>
        <p:nvGrpSpPr>
          <p:cNvPr id="11" name="Group 10"/>
          <p:cNvGrpSpPr/>
          <p:nvPr/>
        </p:nvGrpSpPr>
        <p:grpSpPr>
          <a:xfrm>
            <a:off x="-9953" y="0"/>
            <a:ext cx="5415816" cy="6994030"/>
            <a:chOff x="-9953" y="0"/>
            <a:chExt cx="5415816" cy="6994030"/>
          </a:xfrm>
        </p:grpSpPr>
        <p:sp>
          <p:nvSpPr>
            <p:cNvPr id="60" name="Rectangle 59"/>
            <p:cNvSpPr/>
            <p:nvPr/>
          </p:nvSpPr>
          <p:spPr>
            <a:xfrm>
              <a:off x="-9953" y="0"/>
              <a:ext cx="5415816" cy="699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1"/>
              <a:endParaRPr lang="en-US" sz="1873">
                <a:solidFill>
                  <a:prstClr val="white"/>
                </a:solidFill>
              </a:endParaRPr>
            </a:p>
          </p:txBody>
        </p:sp>
        <p:pic>
          <p:nvPicPr>
            <p:cNvPr id="3" name="Picture 2"/>
            <p:cNvPicPr>
              <a:picLocks noChangeAspect="1"/>
            </p:cNvPicPr>
            <p:nvPr/>
          </p:nvPicPr>
          <p:blipFill>
            <a:blip r:embed="rId31"/>
            <a:stretch>
              <a:fillRect/>
            </a:stretch>
          </p:blipFill>
          <p:spPr>
            <a:xfrm>
              <a:off x="479975" y="2204239"/>
              <a:ext cx="4350548" cy="4520564"/>
            </a:xfrm>
            <a:prstGeom prst="rect">
              <a:avLst/>
            </a:prstGeom>
          </p:spPr>
        </p:pic>
        <p:sp>
          <p:nvSpPr>
            <p:cNvPr id="59" name="TextBox 22"/>
            <p:cNvSpPr txBox="1">
              <a:spLocks noChangeArrowheads="1"/>
            </p:cNvSpPr>
            <p:nvPr/>
          </p:nvSpPr>
          <p:spPr bwMode="auto">
            <a:xfrm>
              <a:off x="274638" y="1089326"/>
              <a:ext cx="4764261" cy="960136"/>
            </a:xfrm>
            <a:prstGeom prst="rect">
              <a:avLst/>
            </a:prstGeom>
            <a:noFill/>
            <a:ln>
              <a:noFill/>
            </a:ln>
            <a:extLst/>
          </p:spPr>
          <p:txBody>
            <a:bodyPr wrap="square" lIns="182802" tIns="146241" rIns="182802" bIns="146241">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326" eaLnBrk="1" fontAlgn="base" hangingPunct="1">
                <a:lnSpc>
                  <a:spcPct val="90000"/>
                </a:lnSpc>
                <a:spcBef>
                  <a:spcPct val="0"/>
                </a:spcBef>
                <a:spcAft>
                  <a:spcPct val="0"/>
                </a:spcAft>
              </a:pPr>
              <a:r>
                <a:rPr lang="en-US" sz="1600" dirty="0">
                  <a:solidFill>
                    <a:schemeClr val="bg2"/>
                  </a:solidFill>
                  <a:latin typeface="Segoe UI"/>
                  <a:ea typeface="MS PGothic" panose="020B0600070205080204" pitchFamily="34" charset="-128"/>
                  <a:cs typeface="Segoe UI Light"/>
                </a:rPr>
                <a:t>Pre-built solutions include dashboards, reports, and data models available out-of-the-box for SaaS services or built by your organization</a:t>
              </a:r>
            </a:p>
          </p:txBody>
        </p:sp>
        <p:sp>
          <p:nvSpPr>
            <p:cNvPr id="45" name="TextBox 44"/>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Get started quickly</a:t>
              </a:r>
            </a:p>
          </p:txBody>
        </p:sp>
      </p:grpSp>
    </p:spTree>
    <p:extLst>
      <p:ext uri="{BB962C8B-B14F-4D97-AF65-F5344CB8AC3E}">
        <p14:creationId xmlns:p14="http://schemas.microsoft.com/office/powerpoint/2010/main" val="428928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499"/>
                                          </p:stCondLst>
                                        </p:cTn>
                                        <p:tgtEl>
                                          <p:spTgt spid="69"/>
                                        </p:tgtEl>
                                        <p:attrNameLst>
                                          <p:attrName>style.visibility</p:attrName>
                                        </p:attrNameLst>
                                      </p:cBhvr>
                                      <p:to>
                                        <p:strVal val="visible"/>
                                      </p:to>
                                    </p:set>
                                  </p:childTnLst>
                                </p:cTn>
                              </p:par>
                              <p:par>
                                <p:cTn id="7" presetID="6" presetClass="emph" presetSubtype="0" accel="100000" autoRev="1" fill="hold" nodeType="withEffect">
                                  <p:stCondLst>
                                    <p:cond delay="600"/>
                                  </p:stCondLst>
                                  <p:childTnLst>
                                    <p:animScale>
                                      <p:cBhvr>
                                        <p:cTn id="8" dur="500" fill="hold"/>
                                        <p:tgtEl>
                                          <p:spTgt spid="69"/>
                                        </p:tgtEl>
                                      </p:cBhvr>
                                      <p:by x="0" y="0"/>
                                    </p:animScale>
                                  </p:childTnLst>
                                </p:cTn>
                              </p:par>
                              <p:par>
                                <p:cTn id="9" presetID="1" presetClass="entr" presetSubtype="0" fill="hold" nodeType="withEffect">
                                  <p:stCondLst>
                                    <p:cond delay="700"/>
                                  </p:stCondLst>
                                  <p:childTnLst>
                                    <p:set>
                                      <p:cBhvr>
                                        <p:cTn id="10" dur="1" fill="hold">
                                          <p:stCondLst>
                                            <p:cond delay="499"/>
                                          </p:stCondLst>
                                        </p:cTn>
                                        <p:tgtEl>
                                          <p:spTgt spid="68"/>
                                        </p:tgtEl>
                                        <p:attrNameLst>
                                          <p:attrName>style.visibility</p:attrName>
                                        </p:attrNameLst>
                                      </p:cBhvr>
                                      <p:to>
                                        <p:strVal val="visible"/>
                                      </p:to>
                                    </p:set>
                                  </p:childTnLst>
                                </p:cTn>
                              </p:par>
                              <p:par>
                                <p:cTn id="11" presetID="6" presetClass="emph" presetSubtype="0" accel="100000" autoRev="1" fill="hold" nodeType="withEffect">
                                  <p:stCondLst>
                                    <p:cond delay="700"/>
                                  </p:stCondLst>
                                  <p:childTnLst>
                                    <p:animScale>
                                      <p:cBhvr>
                                        <p:cTn id="12" dur="500" fill="hold"/>
                                        <p:tgtEl>
                                          <p:spTgt spid="68"/>
                                        </p:tgtEl>
                                      </p:cBhvr>
                                      <p:by x="0" y="0"/>
                                    </p:animScale>
                                  </p:childTnLst>
                                </p:cTn>
                              </p:par>
                              <p:par>
                                <p:cTn id="13" presetID="1" presetClass="entr" presetSubtype="0" fill="hold" nodeType="withEffect">
                                  <p:stCondLst>
                                    <p:cond delay="500"/>
                                  </p:stCondLst>
                                  <p:childTnLst>
                                    <p:set>
                                      <p:cBhvr>
                                        <p:cTn id="14" dur="1" fill="hold">
                                          <p:stCondLst>
                                            <p:cond delay="499"/>
                                          </p:stCondLst>
                                        </p:cTn>
                                        <p:tgtEl>
                                          <p:spTgt spid="64"/>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500" fill="hold"/>
                                        <p:tgtEl>
                                          <p:spTgt spid="64"/>
                                        </p:tgtEl>
                                      </p:cBhvr>
                                      <p:by x="0" y="0"/>
                                    </p:animScale>
                                  </p:childTnLst>
                                </p:cTn>
                              </p:par>
                              <p:par>
                                <p:cTn id="17" presetID="1" presetClass="entr" presetSubtype="0" fill="hold" nodeType="withEffect">
                                  <p:stCondLst>
                                    <p:cond delay="700"/>
                                  </p:stCondLst>
                                  <p:childTnLst>
                                    <p:set>
                                      <p:cBhvr>
                                        <p:cTn id="18" dur="1" fill="hold">
                                          <p:stCondLst>
                                            <p:cond delay="499"/>
                                          </p:stCondLst>
                                        </p:cTn>
                                        <p:tgtEl>
                                          <p:spTgt spid="62"/>
                                        </p:tgtEl>
                                        <p:attrNameLst>
                                          <p:attrName>style.visibility</p:attrName>
                                        </p:attrNameLst>
                                      </p:cBhvr>
                                      <p:to>
                                        <p:strVal val="visible"/>
                                      </p:to>
                                    </p:set>
                                  </p:childTnLst>
                                </p:cTn>
                              </p:par>
                              <p:par>
                                <p:cTn id="19" presetID="6" presetClass="emph" presetSubtype="0" accel="100000" autoRev="1" fill="hold" nodeType="withEffect">
                                  <p:stCondLst>
                                    <p:cond delay="700"/>
                                  </p:stCondLst>
                                  <p:childTnLst>
                                    <p:animScale>
                                      <p:cBhvr>
                                        <p:cTn id="20" dur="500" fill="hold"/>
                                        <p:tgtEl>
                                          <p:spTgt spid="62"/>
                                        </p:tgtEl>
                                      </p:cBhvr>
                                      <p:by x="0" y="0"/>
                                    </p:animScale>
                                  </p:childTnLst>
                                </p:cTn>
                              </p:par>
                              <p:par>
                                <p:cTn id="21" presetID="1" presetClass="entr" presetSubtype="0" fill="hold" nodeType="withEffect">
                                  <p:stCondLst>
                                    <p:cond delay="500"/>
                                  </p:stCondLst>
                                  <p:childTnLst>
                                    <p:set>
                                      <p:cBhvr>
                                        <p:cTn id="22" dur="1" fill="hold">
                                          <p:stCondLst>
                                            <p:cond delay="499"/>
                                          </p:stCondLst>
                                        </p:cTn>
                                        <p:tgtEl>
                                          <p:spTgt spid="65"/>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500" fill="hold"/>
                                        <p:tgtEl>
                                          <p:spTgt spid="65"/>
                                        </p:tgtEl>
                                      </p:cBhvr>
                                      <p:by x="0" y="0"/>
                                    </p:animScale>
                                  </p:childTnLst>
                                </p:cTn>
                              </p:par>
                              <p:par>
                                <p:cTn id="25" presetID="1" presetClass="entr" presetSubtype="0" fill="hold" nodeType="withEffect">
                                  <p:stCondLst>
                                    <p:cond delay="500"/>
                                  </p:stCondLst>
                                  <p:childTnLst>
                                    <p:set>
                                      <p:cBhvr>
                                        <p:cTn id="26" dur="1" fill="hold">
                                          <p:stCondLst>
                                            <p:cond delay="499"/>
                                          </p:stCondLst>
                                        </p:cTn>
                                        <p:tgtEl>
                                          <p:spTgt spid="66"/>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500" fill="hold"/>
                                        <p:tgtEl>
                                          <p:spTgt spid="66"/>
                                        </p:tgtEl>
                                      </p:cBhvr>
                                      <p:by x="0" y="0"/>
                                    </p:animScale>
                                  </p:childTnLst>
                                </p:cTn>
                              </p:par>
                              <p:par>
                                <p:cTn id="29" presetID="1" presetClass="entr" presetSubtype="0" fill="hold" nodeType="withEffect">
                                  <p:stCondLst>
                                    <p:cond delay="500"/>
                                  </p:stCondLst>
                                  <p:childTnLst>
                                    <p:set>
                                      <p:cBhvr>
                                        <p:cTn id="30" dur="1" fill="hold">
                                          <p:stCondLst>
                                            <p:cond delay="499"/>
                                          </p:stCondLst>
                                        </p:cTn>
                                        <p:tgtEl>
                                          <p:spTgt spid="6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500" fill="hold"/>
                                        <p:tgtEl>
                                          <p:spTgt spid="61"/>
                                        </p:tgtEl>
                                      </p:cBhvr>
                                      <p:by x="0" y="0"/>
                                    </p:animScale>
                                  </p:childTnLst>
                                </p:cTn>
                              </p:par>
                              <p:par>
                                <p:cTn id="33" presetID="1" presetClass="entr" presetSubtype="0" fill="hold" nodeType="withEffect">
                                  <p:stCondLst>
                                    <p:cond delay="500"/>
                                  </p:stCondLst>
                                  <p:childTnLst>
                                    <p:set>
                                      <p:cBhvr>
                                        <p:cTn id="34" dur="1" fill="hold">
                                          <p:stCondLst>
                                            <p:cond delay="499"/>
                                          </p:stCondLst>
                                        </p:cTn>
                                        <p:tgtEl>
                                          <p:spTgt spid="82"/>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500" fill="hold"/>
                                        <p:tgtEl>
                                          <p:spTgt spid="82"/>
                                        </p:tgtEl>
                                      </p:cBhvr>
                                      <p:by x="0" y="0"/>
                                    </p:animScale>
                                  </p:childTnLst>
                                </p:cTn>
                              </p:par>
                              <p:par>
                                <p:cTn id="37" presetID="1" presetClass="entr" presetSubtype="0" fill="hold" nodeType="withEffect">
                                  <p:stCondLst>
                                    <p:cond delay="600"/>
                                  </p:stCondLst>
                                  <p:childTnLst>
                                    <p:set>
                                      <p:cBhvr>
                                        <p:cTn id="38" dur="1" fill="hold">
                                          <p:stCondLst>
                                            <p:cond delay="499"/>
                                          </p:stCondLst>
                                        </p:cTn>
                                        <p:tgtEl>
                                          <p:spTgt spid="71"/>
                                        </p:tgtEl>
                                        <p:attrNameLst>
                                          <p:attrName>style.visibility</p:attrName>
                                        </p:attrNameLst>
                                      </p:cBhvr>
                                      <p:to>
                                        <p:strVal val="visible"/>
                                      </p:to>
                                    </p:set>
                                  </p:childTnLst>
                                </p:cTn>
                              </p:par>
                              <p:par>
                                <p:cTn id="39" presetID="6" presetClass="emph" presetSubtype="0" accel="100000" autoRev="1" fill="hold" nodeType="withEffect">
                                  <p:stCondLst>
                                    <p:cond delay="600"/>
                                  </p:stCondLst>
                                  <p:childTnLst>
                                    <p:animScale>
                                      <p:cBhvr>
                                        <p:cTn id="40" dur="500" fill="hold"/>
                                        <p:tgtEl>
                                          <p:spTgt spid="71"/>
                                        </p:tgtEl>
                                      </p:cBhvr>
                                      <p:by x="0" y="0"/>
                                    </p:animScale>
                                  </p:childTnLst>
                                </p:cTn>
                              </p:par>
                              <p:par>
                                <p:cTn id="41" presetID="1" presetClass="entr" presetSubtype="0" fill="hold" nodeType="withEffect">
                                  <p:stCondLst>
                                    <p:cond delay="500"/>
                                  </p:stCondLst>
                                  <p:childTnLst>
                                    <p:set>
                                      <p:cBhvr>
                                        <p:cTn id="42" dur="1" fill="hold">
                                          <p:stCondLst>
                                            <p:cond delay="499"/>
                                          </p:stCondLst>
                                        </p:cTn>
                                        <p:tgtEl>
                                          <p:spTgt spid="75"/>
                                        </p:tgtEl>
                                        <p:attrNameLst>
                                          <p:attrName>style.visibility</p:attrName>
                                        </p:attrNameLst>
                                      </p:cBhvr>
                                      <p:to>
                                        <p:strVal val="visible"/>
                                      </p:to>
                                    </p:set>
                                  </p:childTnLst>
                                </p:cTn>
                              </p:par>
                              <p:par>
                                <p:cTn id="43" presetID="6" presetClass="emph" presetSubtype="0" accel="100000" autoRev="1" fill="hold" nodeType="withEffect">
                                  <p:stCondLst>
                                    <p:cond delay="500"/>
                                  </p:stCondLst>
                                  <p:childTnLst>
                                    <p:animScale>
                                      <p:cBhvr>
                                        <p:cTn id="44" dur="500" fill="hold"/>
                                        <p:tgtEl>
                                          <p:spTgt spid="75"/>
                                        </p:tgtEl>
                                      </p:cBhvr>
                                      <p:by x="0" y="0"/>
                                    </p:animScale>
                                  </p:childTnLst>
                                </p:cTn>
                              </p:par>
                              <p:par>
                                <p:cTn id="45" presetID="1" presetClass="entr" presetSubtype="0" fill="hold" nodeType="withEffect">
                                  <p:stCondLst>
                                    <p:cond delay="600"/>
                                  </p:stCondLst>
                                  <p:childTnLst>
                                    <p:set>
                                      <p:cBhvr>
                                        <p:cTn id="46" dur="1" fill="hold">
                                          <p:stCondLst>
                                            <p:cond delay="499"/>
                                          </p:stCondLst>
                                        </p:cTn>
                                        <p:tgtEl>
                                          <p:spTgt spid="83"/>
                                        </p:tgtEl>
                                        <p:attrNameLst>
                                          <p:attrName>style.visibility</p:attrName>
                                        </p:attrNameLst>
                                      </p:cBhvr>
                                      <p:to>
                                        <p:strVal val="visible"/>
                                      </p:to>
                                    </p:set>
                                  </p:childTnLst>
                                </p:cTn>
                              </p:par>
                              <p:par>
                                <p:cTn id="47" presetID="6" presetClass="emph" presetSubtype="0" accel="100000" autoRev="1" fill="hold" nodeType="withEffect">
                                  <p:stCondLst>
                                    <p:cond delay="600"/>
                                  </p:stCondLst>
                                  <p:childTnLst>
                                    <p:animScale>
                                      <p:cBhvr>
                                        <p:cTn id="48" dur="500" fill="hold"/>
                                        <p:tgtEl>
                                          <p:spTgt spid="83"/>
                                        </p:tgtEl>
                                      </p:cBhvr>
                                      <p:by x="0" y="0"/>
                                    </p:animScale>
                                  </p:childTnLst>
                                </p:cTn>
                              </p:par>
                              <p:par>
                                <p:cTn id="49" presetID="1" presetClass="entr" presetSubtype="0" fill="hold" nodeType="withEffect">
                                  <p:stCondLst>
                                    <p:cond delay="500"/>
                                  </p:stCondLst>
                                  <p:childTnLst>
                                    <p:set>
                                      <p:cBhvr>
                                        <p:cTn id="50" dur="1" fill="hold">
                                          <p:stCondLst>
                                            <p:cond delay="499"/>
                                          </p:stCondLst>
                                        </p:cTn>
                                        <p:tgtEl>
                                          <p:spTgt spid="67"/>
                                        </p:tgtEl>
                                        <p:attrNameLst>
                                          <p:attrName>style.visibility</p:attrName>
                                        </p:attrNameLst>
                                      </p:cBhvr>
                                      <p:to>
                                        <p:strVal val="visible"/>
                                      </p:to>
                                    </p:set>
                                  </p:childTnLst>
                                </p:cTn>
                              </p:par>
                              <p:par>
                                <p:cTn id="51" presetID="6" presetClass="emph" presetSubtype="0" accel="100000" autoRev="1" fill="hold" nodeType="withEffect">
                                  <p:stCondLst>
                                    <p:cond delay="500"/>
                                  </p:stCondLst>
                                  <p:childTnLst>
                                    <p:animScale>
                                      <p:cBhvr>
                                        <p:cTn id="52" dur="500" fill="hold"/>
                                        <p:tgtEl>
                                          <p:spTgt spid="67"/>
                                        </p:tgtEl>
                                      </p:cBhvr>
                                      <p:by x="0" y="0"/>
                                    </p:animScale>
                                  </p:childTnLst>
                                </p:cTn>
                              </p:par>
                              <p:par>
                                <p:cTn id="53" presetID="1" presetClass="entr" presetSubtype="0" fill="hold" nodeType="withEffect">
                                  <p:stCondLst>
                                    <p:cond delay="500"/>
                                  </p:stCondLst>
                                  <p:childTnLst>
                                    <p:set>
                                      <p:cBhvr>
                                        <p:cTn id="54" dur="1" fill="hold">
                                          <p:stCondLst>
                                            <p:cond delay="499"/>
                                          </p:stCondLst>
                                        </p:cTn>
                                        <p:tgtEl>
                                          <p:spTgt spid="72"/>
                                        </p:tgtEl>
                                        <p:attrNameLst>
                                          <p:attrName>style.visibility</p:attrName>
                                        </p:attrNameLst>
                                      </p:cBhvr>
                                      <p:to>
                                        <p:strVal val="visible"/>
                                      </p:to>
                                    </p:set>
                                  </p:childTnLst>
                                </p:cTn>
                              </p:par>
                              <p:par>
                                <p:cTn id="55" presetID="6" presetClass="emph" presetSubtype="0" accel="100000" autoRev="1" fill="hold" nodeType="withEffect">
                                  <p:stCondLst>
                                    <p:cond delay="500"/>
                                  </p:stCondLst>
                                  <p:childTnLst>
                                    <p:animScale>
                                      <p:cBhvr>
                                        <p:cTn id="56" dur="500" fill="hold"/>
                                        <p:tgtEl>
                                          <p:spTgt spid="72"/>
                                        </p:tgtEl>
                                      </p:cBhvr>
                                      <p:by x="0" y="0"/>
                                    </p:animScale>
                                  </p:childTnLst>
                                </p:cTn>
                              </p:par>
                              <p:par>
                                <p:cTn id="57" presetID="1" presetClass="entr" presetSubtype="0" fill="hold" grpId="0" nodeType="withEffect">
                                  <p:stCondLst>
                                    <p:cond delay="500"/>
                                  </p:stCondLst>
                                  <p:childTnLst>
                                    <p:set>
                                      <p:cBhvr>
                                        <p:cTn id="58" dur="1" fill="hold">
                                          <p:stCondLst>
                                            <p:cond delay="499"/>
                                          </p:stCondLst>
                                        </p:cTn>
                                        <p:tgtEl>
                                          <p:spTgt spid="63"/>
                                        </p:tgtEl>
                                        <p:attrNameLst>
                                          <p:attrName>style.visibility</p:attrName>
                                        </p:attrNameLst>
                                      </p:cBhvr>
                                      <p:to>
                                        <p:strVal val="visible"/>
                                      </p:to>
                                    </p:set>
                                  </p:childTnLst>
                                </p:cTn>
                              </p:par>
                              <p:par>
                                <p:cTn id="59" presetID="6" presetClass="emph" presetSubtype="0" accel="100000" autoRev="1" fill="hold" grpId="1" nodeType="withEffect">
                                  <p:stCondLst>
                                    <p:cond delay="500"/>
                                  </p:stCondLst>
                                  <p:childTnLst>
                                    <p:animScale>
                                      <p:cBhvr>
                                        <p:cTn id="60" dur="500" fill="hold"/>
                                        <p:tgtEl>
                                          <p:spTgt spid="63"/>
                                        </p:tgtEl>
                                      </p:cBhvr>
                                      <p:by x="0" y="0"/>
                                    </p:animScale>
                                  </p:childTnLst>
                                </p:cTn>
                              </p:par>
                              <p:par>
                                <p:cTn id="61" presetID="1" presetClass="entr" presetSubtype="0" fill="hold" nodeType="withEffect">
                                  <p:stCondLst>
                                    <p:cond delay="500"/>
                                  </p:stCondLst>
                                  <p:childTnLst>
                                    <p:set>
                                      <p:cBhvr>
                                        <p:cTn id="62" dur="1" fill="hold">
                                          <p:stCondLst>
                                            <p:cond delay="499"/>
                                          </p:stCondLst>
                                        </p:cTn>
                                        <p:tgtEl>
                                          <p:spTgt spid="73"/>
                                        </p:tgtEl>
                                        <p:attrNameLst>
                                          <p:attrName>style.visibility</p:attrName>
                                        </p:attrNameLst>
                                      </p:cBhvr>
                                      <p:to>
                                        <p:strVal val="visible"/>
                                      </p:to>
                                    </p:set>
                                  </p:childTnLst>
                                </p:cTn>
                              </p:par>
                              <p:par>
                                <p:cTn id="63" presetID="6" presetClass="emph" presetSubtype="0" accel="100000" autoRev="1" fill="hold" nodeType="withEffect">
                                  <p:stCondLst>
                                    <p:cond delay="500"/>
                                  </p:stCondLst>
                                  <p:childTnLst>
                                    <p:animScale>
                                      <p:cBhvr>
                                        <p:cTn id="64" dur="500" fill="hold"/>
                                        <p:tgtEl>
                                          <p:spTgt spid="73"/>
                                        </p:tgtEl>
                                      </p:cBhvr>
                                      <p:by x="0" y="0"/>
                                    </p:animScale>
                                  </p:childTnLst>
                                </p:cTn>
                              </p:par>
                              <p:par>
                                <p:cTn id="65" presetID="1" presetClass="entr" presetSubtype="0" fill="hold" nodeType="withEffect">
                                  <p:stCondLst>
                                    <p:cond delay="500"/>
                                  </p:stCondLst>
                                  <p:childTnLst>
                                    <p:set>
                                      <p:cBhvr>
                                        <p:cTn id="66" dur="1" fill="hold">
                                          <p:stCondLst>
                                            <p:cond delay="499"/>
                                          </p:stCondLst>
                                        </p:cTn>
                                        <p:tgtEl>
                                          <p:spTgt spid="79"/>
                                        </p:tgtEl>
                                        <p:attrNameLst>
                                          <p:attrName>style.visibility</p:attrName>
                                        </p:attrNameLst>
                                      </p:cBhvr>
                                      <p:to>
                                        <p:strVal val="visible"/>
                                      </p:to>
                                    </p:set>
                                  </p:childTnLst>
                                </p:cTn>
                              </p:par>
                              <p:par>
                                <p:cTn id="67" presetID="6" presetClass="emph" presetSubtype="0" accel="100000" autoRev="1" fill="hold" nodeType="withEffect">
                                  <p:stCondLst>
                                    <p:cond delay="500"/>
                                  </p:stCondLst>
                                  <p:childTnLst>
                                    <p:animScale>
                                      <p:cBhvr>
                                        <p:cTn id="68" dur="500" fill="hold"/>
                                        <p:tgtEl>
                                          <p:spTgt spid="79"/>
                                        </p:tgtEl>
                                      </p:cBhvr>
                                      <p:by x="0" y="0"/>
                                    </p:animScale>
                                  </p:childTnLst>
                                </p:cTn>
                              </p:par>
                              <p:par>
                                <p:cTn id="69" presetID="1" presetClass="entr" presetSubtype="0" fill="hold" nodeType="withEffect">
                                  <p:stCondLst>
                                    <p:cond delay="500"/>
                                  </p:stCondLst>
                                  <p:childTnLst>
                                    <p:set>
                                      <p:cBhvr>
                                        <p:cTn id="70" dur="1" fill="hold">
                                          <p:stCondLst>
                                            <p:cond delay="499"/>
                                          </p:stCondLst>
                                        </p:cTn>
                                        <p:tgtEl>
                                          <p:spTgt spid="76"/>
                                        </p:tgtEl>
                                        <p:attrNameLst>
                                          <p:attrName>style.visibility</p:attrName>
                                        </p:attrNameLst>
                                      </p:cBhvr>
                                      <p:to>
                                        <p:strVal val="visible"/>
                                      </p:to>
                                    </p:set>
                                  </p:childTnLst>
                                </p:cTn>
                              </p:par>
                              <p:par>
                                <p:cTn id="71" presetID="6" presetClass="emph" presetSubtype="0" accel="100000" autoRev="1" fill="hold" nodeType="withEffect">
                                  <p:stCondLst>
                                    <p:cond delay="500"/>
                                  </p:stCondLst>
                                  <p:childTnLst>
                                    <p:animScale>
                                      <p:cBhvr>
                                        <p:cTn id="72" dur="500" fill="hold"/>
                                        <p:tgtEl>
                                          <p:spTgt spid="76"/>
                                        </p:tgtEl>
                                      </p:cBhvr>
                                      <p:by x="0" y="0"/>
                                    </p:animScale>
                                  </p:childTnLst>
                                </p:cTn>
                              </p:par>
                              <p:par>
                                <p:cTn id="73" presetID="1" presetClass="entr" presetSubtype="0" fill="hold" nodeType="withEffect">
                                  <p:stCondLst>
                                    <p:cond delay="500"/>
                                  </p:stCondLst>
                                  <p:childTnLst>
                                    <p:set>
                                      <p:cBhvr>
                                        <p:cTn id="74" dur="1" fill="hold">
                                          <p:stCondLst>
                                            <p:cond delay="499"/>
                                          </p:stCondLst>
                                        </p:cTn>
                                        <p:tgtEl>
                                          <p:spTgt spid="6"/>
                                        </p:tgtEl>
                                        <p:attrNameLst>
                                          <p:attrName>style.visibility</p:attrName>
                                        </p:attrNameLst>
                                      </p:cBhvr>
                                      <p:to>
                                        <p:strVal val="visible"/>
                                      </p:to>
                                    </p:set>
                                  </p:childTnLst>
                                </p:cTn>
                              </p:par>
                              <p:par>
                                <p:cTn id="75" presetID="6" presetClass="emph" presetSubtype="0" accel="100000" autoRev="1" fill="hold" nodeType="withEffect">
                                  <p:stCondLst>
                                    <p:cond delay="500"/>
                                  </p:stCondLst>
                                  <p:childTnLst>
                                    <p:animScale>
                                      <p:cBhvr>
                                        <p:cTn id="76" dur="500" fill="hold"/>
                                        <p:tgtEl>
                                          <p:spTgt spid="6"/>
                                        </p:tgtEl>
                                      </p:cBhvr>
                                      <p:by x="0" y="0"/>
                                    </p:animScale>
                                  </p:childTnLst>
                                </p:cTn>
                              </p:par>
                              <p:par>
                                <p:cTn id="77" presetID="1" presetClass="entr" presetSubtype="0" fill="hold" nodeType="withEffect">
                                  <p:stCondLst>
                                    <p:cond delay="600"/>
                                  </p:stCondLst>
                                  <p:childTnLst>
                                    <p:set>
                                      <p:cBhvr>
                                        <p:cTn id="78" dur="1" fill="hold">
                                          <p:stCondLst>
                                            <p:cond delay="499"/>
                                          </p:stCondLst>
                                        </p:cTn>
                                        <p:tgtEl>
                                          <p:spTgt spid="84"/>
                                        </p:tgtEl>
                                        <p:attrNameLst>
                                          <p:attrName>style.visibility</p:attrName>
                                        </p:attrNameLst>
                                      </p:cBhvr>
                                      <p:to>
                                        <p:strVal val="visible"/>
                                      </p:to>
                                    </p:set>
                                  </p:childTnLst>
                                </p:cTn>
                              </p:par>
                              <p:par>
                                <p:cTn id="79" presetID="6" presetClass="emph" presetSubtype="0" accel="100000" autoRev="1" fill="hold" nodeType="withEffect">
                                  <p:stCondLst>
                                    <p:cond delay="600"/>
                                  </p:stCondLst>
                                  <p:childTnLst>
                                    <p:animScale>
                                      <p:cBhvr>
                                        <p:cTn id="80" dur="500" fill="hold"/>
                                        <p:tgtEl>
                                          <p:spTgt spid="84"/>
                                        </p:tgtEl>
                                      </p:cBhvr>
                                      <p:by x="0" y="0"/>
                                    </p:animScale>
                                  </p:childTnLst>
                                </p:cTn>
                              </p:par>
                              <p:par>
                                <p:cTn id="81" presetID="1" presetClass="entr" presetSubtype="0" fill="hold" nodeType="withEffect">
                                  <p:stCondLst>
                                    <p:cond delay="700"/>
                                  </p:stCondLst>
                                  <p:childTnLst>
                                    <p:set>
                                      <p:cBhvr>
                                        <p:cTn id="82" dur="1" fill="hold">
                                          <p:stCondLst>
                                            <p:cond delay="499"/>
                                          </p:stCondLst>
                                        </p:cTn>
                                        <p:tgtEl>
                                          <p:spTgt spid="74"/>
                                        </p:tgtEl>
                                        <p:attrNameLst>
                                          <p:attrName>style.visibility</p:attrName>
                                        </p:attrNameLst>
                                      </p:cBhvr>
                                      <p:to>
                                        <p:strVal val="visible"/>
                                      </p:to>
                                    </p:set>
                                  </p:childTnLst>
                                </p:cTn>
                              </p:par>
                              <p:par>
                                <p:cTn id="83" presetID="6" presetClass="emph" presetSubtype="0" accel="100000" autoRev="1" fill="hold" nodeType="withEffect">
                                  <p:stCondLst>
                                    <p:cond delay="700"/>
                                  </p:stCondLst>
                                  <p:childTnLst>
                                    <p:animScale>
                                      <p:cBhvr>
                                        <p:cTn id="84" dur="500" fill="hold"/>
                                        <p:tgtEl>
                                          <p:spTgt spid="74"/>
                                        </p:tgtEl>
                                      </p:cBhvr>
                                      <p:by x="0" y="0"/>
                                    </p:animScale>
                                  </p:childTnLst>
                                </p:cTn>
                              </p:par>
                              <p:par>
                                <p:cTn id="85" presetID="1" presetClass="entr" presetSubtype="0" fill="hold" nodeType="withEffect">
                                  <p:stCondLst>
                                    <p:cond delay="500"/>
                                  </p:stCondLst>
                                  <p:childTnLst>
                                    <p:set>
                                      <p:cBhvr>
                                        <p:cTn id="86" dur="1" fill="hold">
                                          <p:stCondLst>
                                            <p:cond delay="499"/>
                                          </p:stCondLst>
                                        </p:cTn>
                                        <p:tgtEl>
                                          <p:spTgt spid="70"/>
                                        </p:tgtEl>
                                        <p:attrNameLst>
                                          <p:attrName>style.visibility</p:attrName>
                                        </p:attrNameLst>
                                      </p:cBhvr>
                                      <p:to>
                                        <p:strVal val="visible"/>
                                      </p:to>
                                    </p:set>
                                  </p:childTnLst>
                                </p:cTn>
                              </p:par>
                              <p:par>
                                <p:cTn id="87" presetID="6" presetClass="emph" presetSubtype="0" accel="100000" autoRev="1" fill="hold" nodeType="withEffect">
                                  <p:stCondLst>
                                    <p:cond delay="500"/>
                                  </p:stCondLst>
                                  <p:childTnLst>
                                    <p:animScale>
                                      <p:cBhvr>
                                        <p:cTn id="88" dur="500" fill="hold"/>
                                        <p:tgtEl>
                                          <p:spTgt spid="70"/>
                                        </p:tgtEl>
                                      </p:cBhvr>
                                      <p:by x="0" y="0"/>
                                    </p:animScale>
                                  </p:childTnLst>
                                </p:cTn>
                              </p:par>
                              <p:par>
                                <p:cTn id="89" presetID="1" presetClass="entr" presetSubtype="0" fill="hold" nodeType="withEffect">
                                  <p:stCondLst>
                                    <p:cond delay="500"/>
                                  </p:stCondLst>
                                  <p:childTnLst>
                                    <p:set>
                                      <p:cBhvr>
                                        <p:cTn id="90" dur="1" fill="hold">
                                          <p:stCondLst>
                                            <p:cond delay="499"/>
                                          </p:stCondLst>
                                        </p:cTn>
                                        <p:tgtEl>
                                          <p:spTgt spid="86"/>
                                        </p:tgtEl>
                                        <p:attrNameLst>
                                          <p:attrName>style.visibility</p:attrName>
                                        </p:attrNameLst>
                                      </p:cBhvr>
                                      <p:to>
                                        <p:strVal val="visible"/>
                                      </p:to>
                                    </p:set>
                                  </p:childTnLst>
                                </p:cTn>
                              </p:par>
                              <p:par>
                                <p:cTn id="91" presetID="6" presetClass="emph" presetSubtype="0" accel="100000" autoRev="1" fill="hold" nodeType="withEffect">
                                  <p:stCondLst>
                                    <p:cond delay="500"/>
                                  </p:stCondLst>
                                  <p:childTnLst>
                                    <p:animScale>
                                      <p:cBhvr>
                                        <p:cTn id="92" dur="500" fill="hold"/>
                                        <p:tgtEl>
                                          <p:spTgt spid="86"/>
                                        </p:tgtEl>
                                      </p:cBhvr>
                                      <p:by x="0" y="0"/>
                                    </p:animScale>
                                  </p:childTnLst>
                                </p:cTn>
                              </p:par>
                              <p:par>
                                <p:cTn id="93" presetID="1" presetClass="entr" presetSubtype="0" fill="hold" nodeType="withEffect">
                                  <p:stCondLst>
                                    <p:cond delay="500"/>
                                  </p:stCondLst>
                                  <p:childTnLst>
                                    <p:set>
                                      <p:cBhvr>
                                        <p:cTn id="94" dur="1" fill="hold">
                                          <p:stCondLst>
                                            <p:cond delay="499"/>
                                          </p:stCondLst>
                                        </p:cTn>
                                        <p:tgtEl>
                                          <p:spTgt spid="5"/>
                                        </p:tgtEl>
                                        <p:attrNameLst>
                                          <p:attrName>style.visibility</p:attrName>
                                        </p:attrNameLst>
                                      </p:cBhvr>
                                      <p:to>
                                        <p:strVal val="visible"/>
                                      </p:to>
                                    </p:set>
                                  </p:childTnLst>
                                </p:cTn>
                              </p:par>
                              <p:par>
                                <p:cTn id="95" presetID="6" presetClass="emph" presetSubtype="0" accel="100000" autoRev="1" fill="hold" nodeType="withEffect">
                                  <p:stCondLst>
                                    <p:cond delay="500"/>
                                  </p:stCondLst>
                                  <p:childTnLst>
                                    <p:animScale>
                                      <p:cBhvr>
                                        <p:cTn id="96" dur="500" fill="hold"/>
                                        <p:tgtEl>
                                          <p:spTgt spid="5"/>
                                        </p:tgtEl>
                                      </p:cBhvr>
                                      <p:by x="0" y="0"/>
                                    </p:animScale>
                                  </p:childTnLst>
                                </p:cTn>
                              </p:par>
                              <p:par>
                                <p:cTn id="97" presetID="1" presetClass="entr" presetSubtype="0" fill="hold" nodeType="withEffect">
                                  <p:stCondLst>
                                    <p:cond delay="500"/>
                                  </p:stCondLst>
                                  <p:childTnLst>
                                    <p:set>
                                      <p:cBhvr>
                                        <p:cTn id="98" dur="1" fill="hold">
                                          <p:stCondLst>
                                            <p:cond delay="499"/>
                                          </p:stCondLst>
                                        </p:cTn>
                                        <p:tgtEl>
                                          <p:spTgt spid="4"/>
                                        </p:tgtEl>
                                        <p:attrNameLst>
                                          <p:attrName>style.visibility</p:attrName>
                                        </p:attrNameLst>
                                      </p:cBhvr>
                                      <p:to>
                                        <p:strVal val="visible"/>
                                      </p:to>
                                    </p:set>
                                  </p:childTnLst>
                                </p:cTn>
                              </p:par>
                              <p:par>
                                <p:cTn id="99" presetID="6" presetClass="emph" presetSubtype="0" accel="100000" autoRev="1" fill="hold" nodeType="withEffect">
                                  <p:stCondLst>
                                    <p:cond delay="500"/>
                                  </p:stCondLst>
                                  <p:childTnLst>
                                    <p:animScale>
                                      <p:cBhvr>
                                        <p:cTn id="100" dur="500" fill="hold"/>
                                        <p:tgtEl>
                                          <p:spTgt spid="4"/>
                                        </p:tgtEl>
                                      </p:cBhvr>
                                      <p:by x="0" y="0"/>
                                    </p:animScale>
                                  </p:childTnLst>
                                </p:cTn>
                              </p:par>
                              <p:par>
                                <p:cTn id="101" presetID="1" presetClass="entr" presetSubtype="0" fill="hold" nodeType="withEffect">
                                  <p:stCondLst>
                                    <p:cond delay="700"/>
                                  </p:stCondLst>
                                  <p:childTnLst>
                                    <p:set>
                                      <p:cBhvr>
                                        <p:cTn id="102" dur="1" fill="hold">
                                          <p:stCondLst>
                                            <p:cond delay="499"/>
                                          </p:stCondLst>
                                        </p:cTn>
                                        <p:tgtEl>
                                          <p:spTgt spid="10"/>
                                        </p:tgtEl>
                                        <p:attrNameLst>
                                          <p:attrName>style.visibility</p:attrName>
                                        </p:attrNameLst>
                                      </p:cBhvr>
                                      <p:to>
                                        <p:strVal val="visible"/>
                                      </p:to>
                                    </p:set>
                                  </p:childTnLst>
                                </p:cTn>
                              </p:par>
                              <p:par>
                                <p:cTn id="103" presetID="6" presetClass="emph" presetSubtype="0" accel="100000" autoRev="1" fill="hold" nodeType="withEffect">
                                  <p:stCondLst>
                                    <p:cond delay="700"/>
                                  </p:stCondLst>
                                  <p:childTnLst>
                                    <p:animScale>
                                      <p:cBhvr>
                                        <p:cTn id="104" dur="500" fill="hold"/>
                                        <p:tgtEl>
                                          <p:spTgt spid="10"/>
                                        </p:tgtEl>
                                      </p:cBhvr>
                                      <p:by x="0" y="0"/>
                                    </p:animScale>
                                  </p:childTnLst>
                                </p:cTn>
                              </p:par>
                              <p:par>
                                <p:cTn id="105" presetID="1" presetClass="entr" presetSubtype="0" fill="hold" nodeType="withEffect">
                                  <p:stCondLst>
                                    <p:cond delay="500"/>
                                  </p:stCondLst>
                                  <p:childTnLst>
                                    <p:set>
                                      <p:cBhvr>
                                        <p:cTn id="106" dur="1" fill="hold">
                                          <p:stCondLst>
                                            <p:cond delay="499"/>
                                          </p:stCondLst>
                                        </p:cTn>
                                        <p:tgtEl>
                                          <p:spTgt spid="97"/>
                                        </p:tgtEl>
                                        <p:attrNameLst>
                                          <p:attrName>style.visibility</p:attrName>
                                        </p:attrNameLst>
                                      </p:cBhvr>
                                      <p:to>
                                        <p:strVal val="visible"/>
                                      </p:to>
                                    </p:set>
                                  </p:childTnLst>
                                </p:cTn>
                              </p:par>
                              <p:par>
                                <p:cTn id="107" presetID="6" presetClass="emph" presetSubtype="0" accel="100000" autoRev="1" fill="hold" nodeType="withEffect">
                                  <p:stCondLst>
                                    <p:cond delay="500"/>
                                  </p:stCondLst>
                                  <p:childTnLst>
                                    <p:animScale>
                                      <p:cBhvr>
                                        <p:cTn id="108" dur="500" fill="hold"/>
                                        <p:tgtEl>
                                          <p:spTgt spid="97"/>
                                        </p:tgtEl>
                                      </p:cBhvr>
                                      <p:by x="0" y="0"/>
                                    </p:animScale>
                                  </p:childTnLst>
                                </p:cTn>
                              </p:par>
                              <p:par>
                                <p:cTn id="109" presetID="1" presetClass="entr" presetSubtype="0" fill="hold" nodeType="withEffect">
                                  <p:stCondLst>
                                    <p:cond delay="700"/>
                                  </p:stCondLst>
                                  <p:childTnLst>
                                    <p:set>
                                      <p:cBhvr>
                                        <p:cTn id="110" dur="1" fill="hold">
                                          <p:stCondLst>
                                            <p:cond delay="499"/>
                                          </p:stCondLst>
                                        </p:cTn>
                                        <p:tgtEl>
                                          <p:spTgt spid="2"/>
                                        </p:tgtEl>
                                        <p:attrNameLst>
                                          <p:attrName>style.visibility</p:attrName>
                                        </p:attrNameLst>
                                      </p:cBhvr>
                                      <p:to>
                                        <p:strVal val="visible"/>
                                      </p:to>
                                    </p:set>
                                  </p:childTnLst>
                                </p:cTn>
                              </p:par>
                              <p:par>
                                <p:cTn id="111" presetID="6" presetClass="emph" presetSubtype="0" accel="100000" autoRev="1" fill="hold" nodeType="withEffect">
                                  <p:stCondLst>
                                    <p:cond delay="700"/>
                                  </p:stCondLst>
                                  <p:childTnLst>
                                    <p:animScale>
                                      <p:cBhvr>
                                        <p:cTn id="112" dur="500" fill="hold"/>
                                        <p:tgtEl>
                                          <p:spTgt spid="2"/>
                                        </p:tgtEl>
                                      </p:cBhvr>
                                      <p:by x="0" y="0"/>
                                    </p:animScale>
                                  </p:childTnLst>
                                </p:cTn>
                              </p:par>
                              <p:par>
                                <p:cTn id="113" presetID="1" presetClass="entr" presetSubtype="0" fill="hold" nodeType="withEffect">
                                  <p:stCondLst>
                                    <p:cond delay="500"/>
                                  </p:stCondLst>
                                  <p:childTnLst>
                                    <p:set>
                                      <p:cBhvr>
                                        <p:cTn id="114" dur="1" fill="hold">
                                          <p:stCondLst>
                                            <p:cond delay="499"/>
                                          </p:stCondLst>
                                        </p:cTn>
                                        <p:tgtEl>
                                          <p:spTgt spid="87"/>
                                        </p:tgtEl>
                                        <p:attrNameLst>
                                          <p:attrName>style.visibility</p:attrName>
                                        </p:attrNameLst>
                                      </p:cBhvr>
                                      <p:to>
                                        <p:strVal val="visible"/>
                                      </p:to>
                                    </p:set>
                                  </p:childTnLst>
                                </p:cTn>
                              </p:par>
                              <p:par>
                                <p:cTn id="115" presetID="6" presetClass="emph" presetSubtype="0" accel="100000" autoRev="1" fill="hold" nodeType="withEffect">
                                  <p:stCondLst>
                                    <p:cond delay="500"/>
                                  </p:stCondLst>
                                  <p:childTnLst>
                                    <p:animScale>
                                      <p:cBhvr>
                                        <p:cTn id="116" dur="500" fill="hold"/>
                                        <p:tgtEl>
                                          <p:spTgt spid="87"/>
                                        </p:tgtEl>
                                      </p:cBhvr>
                                      <p:by x="0" y="0"/>
                                    </p:animScale>
                                  </p:childTnLst>
                                </p:cTn>
                              </p:par>
                              <p:par>
                                <p:cTn id="117" presetID="2" presetClass="entr" presetSubtype="8" decel="100000" fill="hold" nodeType="withEffect">
                                  <p:stCondLst>
                                    <p:cond delay="500"/>
                                  </p:stCondLst>
                                  <p:childTnLst>
                                    <p:set>
                                      <p:cBhvr>
                                        <p:cTn id="118" dur="1" fill="hold">
                                          <p:stCondLst>
                                            <p:cond delay="0"/>
                                          </p:stCondLst>
                                        </p:cTn>
                                        <p:tgtEl>
                                          <p:spTgt spid="11"/>
                                        </p:tgtEl>
                                        <p:attrNameLst>
                                          <p:attrName>style.visibility</p:attrName>
                                        </p:attrNameLst>
                                      </p:cBhvr>
                                      <p:to>
                                        <p:strVal val="visible"/>
                                      </p:to>
                                    </p:set>
                                    <p:anim calcmode="lin" valueType="num">
                                      <p:cBhvr additive="base">
                                        <p:cTn id="119" dur="500" fill="hold"/>
                                        <p:tgtEl>
                                          <p:spTgt spid="11"/>
                                        </p:tgtEl>
                                        <p:attrNameLst>
                                          <p:attrName>ppt_x</p:attrName>
                                        </p:attrNameLst>
                                      </p:cBhvr>
                                      <p:tavLst>
                                        <p:tav tm="0">
                                          <p:val>
                                            <p:strVal val="0-#ppt_w/2"/>
                                          </p:val>
                                        </p:tav>
                                        <p:tav tm="100000">
                                          <p:val>
                                            <p:strVal val="#ppt_x"/>
                                          </p:val>
                                        </p:tav>
                                      </p:tavLst>
                                    </p:anim>
                                    <p:anim calcmode="lin" valueType="num">
                                      <p:cBhvr additive="base">
                                        <p:cTn id="1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44" y="1441753"/>
            <a:ext cx="5491472" cy="3086093"/>
          </a:xfrm>
          <a:prstGeom prst="rect">
            <a:avLst/>
          </a:prstGeom>
        </p:spPr>
      </p:pic>
      <p:sp>
        <p:nvSpPr>
          <p:cNvPr id="8" name="Rectangular Callout 7"/>
          <p:cNvSpPr/>
          <p:nvPr/>
        </p:nvSpPr>
        <p:spPr>
          <a:xfrm>
            <a:off x="1918683" y="1949550"/>
            <a:ext cx="2026334" cy="932603"/>
          </a:xfrm>
          <a:prstGeom prst="wedgeRectCallout">
            <a:avLst>
              <a:gd name="adj1" fmla="val -72262"/>
              <a:gd name="adj2" fmla="val 2986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stretch>
            <a:fillRect/>
          </a:stretch>
        </p:blipFill>
        <p:spPr>
          <a:xfrm>
            <a:off x="1340044" y="3378001"/>
            <a:ext cx="5062666" cy="3055057"/>
          </a:xfrm>
          <a:prstGeom prst="rect">
            <a:avLst/>
          </a:prstGeom>
        </p:spPr>
      </p:pic>
      <p:sp>
        <p:nvSpPr>
          <p:cNvPr id="19" name="Rectangle 18"/>
          <p:cNvSpPr/>
          <p:nvPr/>
        </p:nvSpPr>
        <p:spPr bwMode="auto">
          <a:xfrm>
            <a:off x="6711883" y="2572521"/>
            <a:ext cx="4779912" cy="2087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Natural language query—ask questions of your data more naturally</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Cortana integration—allows you to access your data from Windows 10</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Quick insights—auto discover  patterns and insights in your data </a:t>
            </a:r>
          </a:p>
        </p:txBody>
      </p:sp>
      <p:grpSp>
        <p:nvGrpSpPr>
          <p:cNvPr id="20" name="Group 19"/>
          <p:cNvGrpSpPr/>
          <p:nvPr/>
        </p:nvGrpSpPr>
        <p:grpSpPr>
          <a:xfrm>
            <a:off x="6675437" y="2680033"/>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64024"/>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48014"/>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18" name="TextBox 17"/>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Experience your data in new ways</a:t>
            </a:r>
          </a:p>
        </p:txBody>
      </p:sp>
    </p:spTree>
    <p:extLst>
      <p:ext uri="{BB962C8B-B14F-4D97-AF65-F5344CB8AC3E}">
        <p14:creationId xmlns:p14="http://schemas.microsoft.com/office/powerpoint/2010/main" val="11180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63" presetClass="path" presetSubtype="0" accel="50000" decel="50000" fill="hold" nodeType="withEffect">
                                  <p:stCondLst>
                                    <p:cond delay="500"/>
                                  </p:stCondLst>
                                  <p:childTnLst>
                                    <p:animMotion origin="layout" path="M -0.03064 3.51339E-6 L 1.6773E-6 3.51339E-6 " pathEditMode="relative" rAng="0" ptsTypes="AA">
                                      <p:cBhvr>
                                        <p:cTn id="25" dur="500" fill="hold"/>
                                        <p:tgtEl>
                                          <p:spTgt spid="20"/>
                                        </p:tgtEl>
                                        <p:attrNameLst>
                                          <p:attrName>ppt_x</p:attrName>
                                          <p:attrName>ppt_y</p:attrName>
                                        </p:attrNameLst>
                                      </p:cBhvr>
                                      <p:rCtr x="1532" y="0"/>
                                    </p:animMotion>
                                  </p:childTnLst>
                                </p:cTn>
                              </p:par>
                              <p:par>
                                <p:cTn id="26" presetID="10" presetClass="entr" presetSubtype="0" fill="hold" nodeType="withEffect">
                                  <p:stCondLst>
                                    <p:cond delay="7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63" presetClass="path" presetSubtype="0" accel="50000" decel="50000" fill="hold" nodeType="withEffect">
                                  <p:stCondLst>
                                    <p:cond delay="750"/>
                                  </p:stCondLst>
                                  <p:childTnLst>
                                    <p:animMotion origin="layout" path="M -0.03064 2.36042E-6 L 1.6773E-6 2.36042E-6 " pathEditMode="relative" rAng="0" ptsTypes="AA">
                                      <p:cBhvr>
                                        <p:cTn id="30" dur="500" fill="hold"/>
                                        <p:tgtEl>
                                          <p:spTgt spid="23"/>
                                        </p:tgtEl>
                                        <p:attrNameLst>
                                          <p:attrName>ppt_x</p:attrName>
                                          <p:attrName>ppt_y</p:attrName>
                                        </p:attrNameLst>
                                      </p:cBhvr>
                                      <p:rCtr x="1532" y="0"/>
                                    </p:animMotion>
                                  </p:childTnLst>
                                </p:cTn>
                              </p:par>
                              <p:par>
                                <p:cTn id="31" presetID="10" presetClass="entr" presetSubtype="0" fill="hold"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3" presetClass="path" presetSubtype="0" accel="50000" decel="50000" fill="hold" nodeType="withEffect">
                                  <p:stCondLst>
                                    <p:cond delay="1000"/>
                                  </p:stCondLst>
                                  <p:childTnLst>
                                    <p:animMotion origin="layout" path="M -0.03064 1.20744E-6 L 1.6773E-6 1.20744E-6 " pathEditMode="relative" rAng="0" ptsTypes="AA">
                                      <p:cBhvr>
                                        <p:cTn id="35" dur="500" fill="hold"/>
                                        <p:tgtEl>
                                          <p:spTgt spid="26"/>
                                        </p:tgtEl>
                                        <p:attrNameLst>
                                          <p:attrName>ppt_x</p:attrName>
                                          <p:attrName>ppt_y</p:attrName>
                                        </p:attrNameLst>
                                      </p:cBhvr>
                                      <p:rCtr x="1532" y="0"/>
                                    </p:animMotion>
                                  </p:childTnLst>
                                </p:cTn>
                              </p:par>
                            </p:childTnLst>
                          </p:cTn>
                        </p:par>
                        <p:par>
                          <p:cTn id="36" fill="hold">
                            <p:stCondLst>
                              <p:cond delay="2250"/>
                            </p:stCondLst>
                            <p:childTnLst>
                              <p:par>
                                <p:cTn id="37" presetID="1" presetClass="entr" presetSubtype="0" fill="hold" grpId="0" nodeType="afterEffect">
                                  <p:stCondLst>
                                    <p:cond delay="0"/>
                                  </p:stCondLst>
                                  <p:childTnLst>
                                    <p:set>
                                      <p:cBhvr>
                                        <p:cTn id="38" dur="1" fill="hold">
                                          <p:stCondLst>
                                            <p:cond delay="499"/>
                                          </p:stCondLst>
                                        </p:cTn>
                                        <p:tgtEl>
                                          <p:spTgt spid="8"/>
                                        </p:tgtEl>
                                        <p:attrNameLst>
                                          <p:attrName>style.visibility</p:attrName>
                                        </p:attrNameLst>
                                      </p:cBhvr>
                                      <p:to>
                                        <p:strVal val="visible"/>
                                      </p:to>
                                    </p:set>
                                  </p:childTnLst>
                                </p:cTn>
                              </p:par>
                              <p:par>
                                <p:cTn id="39" presetID="6" presetClass="emph" presetSubtype="0" accel="100000" autoRev="1" fill="hold" grpId="1" nodeType="withEffect">
                                  <p:stCondLst>
                                    <p:cond delay="0"/>
                                  </p:stCondLst>
                                  <p:childTnLst>
                                    <p:animScale>
                                      <p:cBhvr>
                                        <p:cTn id="40"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772042" y="2554946"/>
            <a:ext cx="4322711" cy="2862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Team collaboration through support for Office 365 Groups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Seamless navigation to other workloads in Office 365 </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Use Excel data and pin live charts to your Power BI dashboards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View Excel spreadsheets through support for Excel Online</a:t>
            </a:r>
          </a:p>
        </p:txBody>
      </p:sp>
      <p:grpSp>
        <p:nvGrpSpPr>
          <p:cNvPr id="20" name="Group 19"/>
          <p:cNvGrpSpPr/>
          <p:nvPr/>
        </p:nvGrpSpPr>
        <p:grpSpPr>
          <a:xfrm>
            <a:off x="6675437" y="2650427"/>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34418"/>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18408"/>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9" name="Group 28"/>
          <p:cNvGrpSpPr/>
          <p:nvPr/>
        </p:nvGrpSpPr>
        <p:grpSpPr>
          <a:xfrm>
            <a:off x="6675437" y="4702396"/>
            <a:ext cx="384467" cy="384467"/>
            <a:chOff x="8431377" y="-766784"/>
            <a:chExt cx="457200" cy="457200"/>
          </a:xfrm>
          <a:solidFill>
            <a:srgbClr val="0072C6"/>
          </a:solidFill>
        </p:grpSpPr>
        <p:sp>
          <p:nvSpPr>
            <p:cNvPr id="3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3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51" y="1697653"/>
            <a:ext cx="4599680" cy="2705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984" y="3718885"/>
            <a:ext cx="4670721" cy="2708922"/>
          </a:xfrm>
          <a:prstGeom prst="rect">
            <a:avLst/>
          </a:prstGeom>
        </p:spPr>
      </p:pic>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Seamless integration with Office 365</a:t>
            </a:r>
          </a:p>
        </p:txBody>
      </p:sp>
    </p:spTree>
    <p:extLst>
      <p:ext uri="{BB962C8B-B14F-4D97-AF65-F5344CB8AC3E}">
        <p14:creationId xmlns:p14="http://schemas.microsoft.com/office/powerpoint/2010/main" val="20201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500"/>
                                        <p:tgtEl>
                                          <p:spTgt spid="19">
                                            <p:txEl>
                                              <p:pRg st="3" end="3"/>
                                            </p:txEl>
                                          </p:spTgt>
                                        </p:tgtEl>
                                      </p:cBhvr>
                                    </p:animEffect>
                                  </p:childTnLst>
                                </p:cTn>
                              </p:par>
                              <p:par>
                                <p:cTn id="24" presetID="10" presetClass="entr" presetSubtype="0"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63" presetClass="path" presetSubtype="0" accel="50000" decel="50000" fill="hold" nodeType="withEffect">
                                  <p:stCondLst>
                                    <p:cond delay="500"/>
                                  </p:stCondLst>
                                  <p:childTnLst>
                                    <p:animMotion origin="layout" path="M -0.03064 -1.14843E-6 L 1.6773E-6 -1.14843E-6 " pathEditMode="relative" rAng="0" ptsTypes="AA">
                                      <p:cBhvr>
                                        <p:cTn id="28" dur="500" fill="hold"/>
                                        <p:tgtEl>
                                          <p:spTgt spid="20"/>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3" presetClass="path" presetSubtype="0" accel="50000" decel="50000" fill="hold" nodeType="withEffect">
                                  <p:stCondLst>
                                    <p:cond delay="750"/>
                                  </p:stCondLst>
                                  <p:childTnLst>
                                    <p:animMotion origin="layout" path="M -0.03064 4.66182E-6 L 1.6773E-6 4.66182E-6 " pathEditMode="relative" rAng="0" ptsTypes="AA">
                                      <p:cBhvr>
                                        <p:cTn id="33" dur="500" fill="hold"/>
                                        <p:tgtEl>
                                          <p:spTgt spid="23"/>
                                        </p:tgtEl>
                                        <p:attrNameLst>
                                          <p:attrName>ppt_x</p:attrName>
                                          <p:attrName>ppt_y</p:attrName>
                                        </p:attrNameLst>
                                      </p:cBhvr>
                                      <p:rCtr x="1532" y="0"/>
                                    </p:animMotion>
                                  </p:childTnLst>
                                </p:cTn>
                              </p:par>
                              <p:par>
                                <p:cTn id="34" presetID="10" presetClass="entr" presetSubtype="0" fill="hold" nodeType="withEffect">
                                  <p:stCondLst>
                                    <p:cond delay="10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63" presetClass="path" presetSubtype="0" accel="50000" decel="50000" fill="hold" nodeType="withEffect">
                                  <p:stCondLst>
                                    <p:cond delay="1000"/>
                                  </p:stCondLst>
                                  <p:childTnLst>
                                    <p:animMotion origin="layout" path="M -0.03064 3.50885E-6 L 1.6773E-6 3.50885E-6 " pathEditMode="relative" rAng="0" ptsTypes="AA">
                                      <p:cBhvr>
                                        <p:cTn id="38" dur="500" fill="hold"/>
                                        <p:tgtEl>
                                          <p:spTgt spid="26"/>
                                        </p:tgtEl>
                                        <p:attrNameLst>
                                          <p:attrName>ppt_x</p:attrName>
                                          <p:attrName>ppt_y</p:attrName>
                                        </p:attrNameLst>
                                      </p:cBhvr>
                                      <p:rCtr x="1532" y="0"/>
                                    </p:animMotion>
                                  </p:childTnLst>
                                </p:cTn>
                              </p:par>
                              <p:par>
                                <p:cTn id="39" presetID="10" presetClass="entr" presetSubtype="0" fill="hold" nodeType="withEffect">
                                  <p:stCondLst>
                                    <p:cond delay="125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63" presetClass="path" presetSubtype="0" accel="50000" decel="50000" fill="hold" nodeType="withEffect">
                                  <p:stCondLst>
                                    <p:cond delay="1250"/>
                                  </p:stCondLst>
                                  <p:childTnLst>
                                    <p:animMotion origin="layout" path="M -0.03064 2.35588E-6 L 1.6773E-6 2.35588E-6 " pathEditMode="relative" rAng="0" ptsTypes="AA">
                                      <p:cBhvr>
                                        <p:cTn id="43" dur="500" fill="hold"/>
                                        <p:tgtEl>
                                          <p:spTgt spid="2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01775" y="320492"/>
            <a:ext cx="12133819" cy="800193"/>
          </a:xfrm>
          <a:prstGeom prst="rect">
            <a:avLst/>
          </a:prstGeom>
          <a:noFill/>
        </p:spPr>
        <p:txBody>
          <a:bodyPr wrap="square" lIns="146283" tIns="91427" rIns="146283" bIns="91427"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Powerful self-service analysis</a:t>
            </a:r>
          </a:p>
        </p:txBody>
      </p:sp>
      <p:grpSp>
        <p:nvGrpSpPr>
          <p:cNvPr id="11" name="Group 10"/>
          <p:cNvGrpSpPr/>
          <p:nvPr/>
        </p:nvGrpSpPr>
        <p:grpSpPr>
          <a:xfrm>
            <a:off x="262410" y="4183063"/>
            <a:ext cx="11899428" cy="2514600"/>
            <a:chOff x="262410" y="4183063"/>
            <a:chExt cx="11899428" cy="2514600"/>
          </a:xfrm>
        </p:grpSpPr>
        <p:sp>
          <p:nvSpPr>
            <p:cNvPr id="50" name="Rectangular Callout 49"/>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51" name="Rectangular Callout 50"/>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 name="TextBox 1"/>
            <p:cNvSpPr txBox="1"/>
            <p:nvPr/>
          </p:nvSpPr>
          <p:spPr>
            <a:xfrm>
              <a:off x="1442663" y="4944840"/>
              <a:ext cx="5515061" cy="1535763"/>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a:p>
              <a:pPr algn="r" defTabSz="932563">
                <a:lnSpc>
                  <a:spcPct val="90000"/>
                </a:lnSpc>
                <a:spcAft>
                  <a:spcPts val="600"/>
                </a:spcAft>
              </a:pPr>
              <a:r>
                <a:rPr lang="en-US" sz="2000" dirty="0"/>
                <a:t>Visual drag-and-drop </a:t>
              </a:r>
              <a:br>
                <a:rPr lang="en-US" sz="2000" dirty="0"/>
              </a:br>
              <a:r>
                <a:rPr lang="en-US" sz="2000" dirty="0"/>
                <a:t>data exploration and interactive </a:t>
              </a:r>
              <a:br>
                <a:rPr lang="en-US" sz="2000" dirty="0"/>
              </a:br>
              <a:r>
                <a:rPr lang="en-US" sz="2000" dirty="0"/>
                <a:t>reporting on a freeform canvas </a:t>
              </a:r>
            </a:p>
          </p:txBody>
        </p:sp>
      </p:grpSp>
      <p:grpSp>
        <p:nvGrpSpPr>
          <p:cNvPr id="12" name="Group 11"/>
          <p:cNvGrpSpPr/>
          <p:nvPr/>
        </p:nvGrpSpPr>
        <p:grpSpPr>
          <a:xfrm>
            <a:off x="279400" y="1557903"/>
            <a:ext cx="11921803" cy="3183733"/>
            <a:chOff x="279400" y="1557903"/>
            <a:chExt cx="11921803" cy="3183733"/>
          </a:xfrm>
        </p:grpSpPr>
        <p:grpSp>
          <p:nvGrpSpPr>
            <p:cNvPr id="10" name="Group 9"/>
            <p:cNvGrpSpPr/>
            <p:nvPr/>
          </p:nvGrpSpPr>
          <p:grpSpPr>
            <a:xfrm>
              <a:off x="279400" y="1557903"/>
              <a:ext cx="11921803" cy="2514600"/>
              <a:chOff x="279400" y="1557903"/>
              <a:chExt cx="11921803" cy="2514600"/>
            </a:xfrm>
          </p:grpSpPr>
          <p:sp>
            <p:nvSpPr>
              <p:cNvPr id="20" name="Rectangular Callout 19"/>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31" name="TextBox 30"/>
              <p:cNvSpPr txBox="1"/>
              <p:nvPr/>
            </p:nvSpPr>
            <p:spPr>
              <a:xfrm>
                <a:off x="5353161" y="1605513"/>
                <a:ext cx="5051088" cy="1535763"/>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a:p>
                <a:pPr defTabSz="932563">
                  <a:lnSpc>
                    <a:spcPct val="90000"/>
                  </a:lnSpc>
                  <a:spcAft>
                    <a:spcPts val="600"/>
                  </a:spcAft>
                </a:pPr>
                <a:r>
                  <a:rPr lang="en-US" sz="2000" dirty="0"/>
                  <a:t>Ad-hoc analysis for blending structured and unstructured data together for analysis in familiar spreadsheets</a:t>
                </a:r>
              </a:p>
            </p:txBody>
          </p:sp>
          <p:sp>
            <p:nvSpPr>
              <p:cNvPr id="49" name="Rectangular Callout 48"/>
              <p:cNvSpPr/>
              <p:nvPr/>
            </p:nvSpPr>
            <p:spPr>
              <a:xfrm>
                <a:off x="301775" y="155979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grpSp>
          <p:nvGrpSpPr>
            <p:cNvPr id="26" name="Group 25"/>
            <p:cNvGrpSpPr>
              <a:grpSpLocks noChangeAspect="1"/>
            </p:cNvGrpSpPr>
            <p:nvPr/>
          </p:nvGrpSpPr>
          <p:grpSpPr>
            <a:xfrm>
              <a:off x="468087" y="1757894"/>
              <a:ext cx="4885074" cy="2983742"/>
              <a:chOff x="4519299" y="1124602"/>
              <a:chExt cx="7583977" cy="4759256"/>
            </a:xfrm>
            <a:effectLst/>
          </p:grpSpPr>
          <p:pic>
            <p:nvPicPr>
              <p:cNvPr id="27" name="Picture 26"/>
              <p:cNvPicPr>
                <a:picLocks noChangeAspect="1"/>
              </p:cNvPicPr>
              <p:nvPr/>
            </p:nvPicPr>
            <p:blipFill rotWithShape="1">
              <a:blip r:embed="rId3"/>
              <a:srcRect t="347" r="54572" b="8450"/>
              <a:stretch/>
            </p:blipFill>
            <p:spPr>
              <a:xfrm>
                <a:off x="4519299" y="1125758"/>
                <a:ext cx="7583977" cy="4758100"/>
              </a:xfrm>
              <a:prstGeom prst="rect">
                <a:avLst/>
              </a:prstGeom>
              <a:ln>
                <a:noFill/>
              </a:ln>
              <a:effectLst/>
            </p:spPr>
          </p:pic>
          <p:pic>
            <p:nvPicPr>
              <p:cNvPr id="28" name="Picture 27"/>
              <p:cNvPicPr>
                <a:picLocks noChangeAspect="1"/>
              </p:cNvPicPr>
              <p:nvPr/>
            </p:nvPicPr>
            <p:blipFill>
              <a:blip r:embed="rId4"/>
              <a:stretch>
                <a:fillRect/>
              </a:stretch>
            </p:blipFill>
            <p:spPr>
              <a:xfrm>
                <a:off x="4519299" y="1124602"/>
                <a:ext cx="7583977" cy="4759256"/>
              </a:xfrm>
              <a:prstGeom prst="rect">
                <a:avLst/>
              </a:prstGeom>
              <a:ln>
                <a:noFill/>
              </a:ln>
              <a:effectLst/>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9123" y="1791857"/>
                <a:ext cx="2165817" cy="3314734"/>
              </a:xfrm>
              <a:prstGeom prst="rect">
                <a:avLst/>
              </a:prstGeom>
              <a:ln>
                <a:noFill/>
              </a:ln>
              <a:effectLst>
                <a:outerShdw blurRad="292100" dist="139700" dir="2700000" algn="tl" rotWithShape="0">
                  <a:srgbClr val="333333">
                    <a:alpha val="65000"/>
                  </a:srgbClr>
                </a:outerShdw>
              </a:effectLst>
            </p:spPr>
          </p:pic>
        </p:grpSp>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4360" y="3628820"/>
            <a:ext cx="5035078" cy="2832232"/>
          </a:xfrm>
          <a:prstGeom prst="rect">
            <a:avLst/>
          </a:prstGeom>
          <a:ln w="3175">
            <a:solidFill>
              <a:schemeClr val="bg1">
                <a:lumMod val="75000"/>
              </a:schemeClr>
            </a:solidFill>
          </a:ln>
          <a:effectLst/>
        </p:spPr>
      </p:pic>
    </p:spTree>
    <p:extLst>
      <p:ext uri="{BB962C8B-B14F-4D97-AF65-F5344CB8AC3E}">
        <p14:creationId xmlns:p14="http://schemas.microsoft.com/office/powerpoint/2010/main" val="240635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nodeType="withEffect">
                                  <p:stCondLst>
                                    <p:cond delay="500"/>
                                  </p:stCondLst>
                                  <p:childTnLst>
                                    <p:animMotion origin="layout" path="M 2.91805E-6 4.9478E-6 L -0.05106 4.9478E-6 " pathEditMode="relative" rAng="0" ptsTypes="AA">
                                      <p:cBhvr>
                                        <p:cTn id="9" dur="750" spd="-100000" fill="hold"/>
                                        <p:tgtEl>
                                          <p:spTgt spid="12"/>
                                        </p:tgtEl>
                                        <p:attrNameLst>
                                          <p:attrName>ppt_x</p:attrName>
                                          <p:attrName>ppt_y</p:attrName>
                                        </p:attrNameLst>
                                      </p:cBhvr>
                                      <p:rCtr x="-2553" y="0"/>
                                    </p:animMotion>
                                  </p:childTnLst>
                                </p:cTn>
                              </p:par>
                              <p:par>
                                <p:cTn id="10" presetID="10" presetClass="entr" presetSubtype="0"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nodeType="withEffect">
                                  <p:stCondLst>
                                    <p:cond delay="1000"/>
                                  </p:stCondLst>
                                  <p:childTnLst>
                                    <p:animMotion origin="layout" path="M 1.1565E-6 8.67E-7 L 0.04876 8.67E-7 " pathEditMode="relative" rAng="0" ptsTypes="AA">
                                      <p:cBhvr>
                                        <p:cTn id="14" dur="750" spd="-100000" fill="hold"/>
                                        <p:tgtEl>
                                          <p:spTgt spid="11"/>
                                        </p:tgtEl>
                                        <p:attrNameLst>
                                          <p:attrName>ppt_x</p:attrName>
                                          <p:attrName>ppt_y</p:attrName>
                                        </p:attrNameLst>
                                      </p:cBhvr>
                                      <p:rCtr x="2438" y="0"/>
                                    </p:animMotion>
                                  </p:childTnLst>
                                </p:cTn>
                              </p:par>
                              <p:par>
                                <p:cTn id="15" presetID="10" presetClass="entr" presetSubtype="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63" presetClass="path" presetSubtype="0" decel="100000" fill="hold" nodeType="withEffect">
                                  <p:stCondLst>
                                    <p:cond delay="1000"/>
                                  </p:stCondLst>
                                  <p:childTnLst>
                                    <p:animMotion origin="layout" path="M 1.1565E-6 8.67E-7 L 0.04876 8.67E-7 " pathEditMode="relative" rAng="0" ptsTypes="AA">
                                      <p:cBhvr>
                                        <p:cTn id="19" dur="750" spd="-100000" fill="hold"/>
                                        <p:tgtEl>
                                          <p:spTgt spid="25"/>
                                        </p:tgtEl>
                                        <p:attrNameLst>
                                          <p:attrName>ppt_x</p:attrName>
                                          <p:attrName>ppt_y</p:attrName>
                                        </p:attrNameLst>
                                      </p:cBhvr>
                                      <p:rCtr x="2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7FE4510CB509C94EA0B6E6B0E7CBA20B" ma:contentTypeVersion="66" ma:contentTypeDescription="A document content type used by Infopedia." ma:contentTypeScope="" ma:versionID="0cede57bf20cdb762624c01179861bed">
  <xsd:schema xmlns:xsd="http://www.w3.org/2001/XMLSchema" xmlns:xs="http://www.w3.org/2001/XMLSchema" xmlns:p="http://schemas.microsoft.com/office/2006/metadata/properties" xmlns:ns1="http://schemas.microsoft.com/sharepoint/v3" xmlns:ns2="230e9df3-be65-4c73-a93b-d1236ebd677e" xmlns:ns3="230E9DF3-BE65-4C73-A93B-D1236EBD677E" xmlns:ns4="8b6ef221-a9e7-4fd3-81c1-44868d20ca84" xmlns:ns5="b618e6b4-47fe-42e5-aeb1-b3107e5af189" targetNamespace="http://schemas.microsoft.com/office/2006/metadata/properties" ma:root="true" ma:fieldsID="7f8482809205f1b356d71c12f2b87988" ns1:_="" ns2:_="" ns3:_="" ns4:_="" ns5:_="">
    <xsd:import namespace="http://schemas.microsoft.com/sharepoint/v3"/>
    <xsd:import namespace="230e9df3-be65-4c73-a93b-d1236ebd677e"/>
    <xsd:import namespace="230E9DF3-BE65-4C73-A93B-D1236EBD677E"/>
    <xsd:import namespace="8b6ef221-a9e7-4fd3-81c1-44868d20ca84"/>
    <xsd:import namespace="b618e6b4-47fe-42e5-aeb1-b3107e5af18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1:_ip_UnifiedCompliancePolicyProperties" minOccurs="0"/>
                <xsd:element ref="ns1:_ip_UnifiedCompliancePolicyUIAction" minOccurs="0"/>
                <xsd:element ref="ns4:LastSharedByUser" minOccurs="0"/>
                <xsd:element ref="ns4:LastSharedByTime" minOccurs="0"/>
                <xsd:element ref="ns5:ODSWF1" minOccurs="0"/>
                <xsd:element ref="ns5:Update_x0020_Parent_x0020_Child_x0020_Relation" minOccurs="0"/>
                <xsd:element ref="ns5:ODSWF" minOccurs="0"/>
                <xsd:element ref="ns5:ODSWF2" minOccurs="0"/>
                <xsd:element ref="ns5:ODSWF1_x0028_1_x0029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3" nillable="true" ma:displayName="Rating (0-5)" ma:decimals="2" ma:description="Average value of all the ratings that have been submitted" ma:internalName="AverageRating" ma:readOnly="true">
      <xsd:simpleType>
        <xsd:restriction base="dms:Number"/>
      </xsd:simpleType>
    </xsd:element>
    <xsd:element name="RatingCount" ma:index="14" nillable="true" ma:displayName="Number of Ratings" ma:decimals="0" ma:description="Number of ratings submitted" ma:internalName="RatingCount" ma:readOnly="tru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33" nillable="true" ma:displayName="Owner (People and Groups)" ma:description="Owner of this document" ma:list="UserInfo" ma:SearchPeopleOnly="false" ma:SharePointGroup="0" ma:internalName="Report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8" nillable="true" ma:displayName="Unified Compliance Policy Properties" ma:hidden="true" ma:internalName="_ip_UnifiedCompliancePolicyProperties">
      <xsd:simpleType>
        <xsd:restriction base="dms:Note"/>
      </xsd:simpleType>
    </xsd:element>
    <xsd:element name="_ip_UnifiedCompliancePolicyUIAction" ma:index="6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 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79eb6d77-6000-4a3e-94a1-02065c4843b2}" ma:internalName="TaxCatchAll" ma:showField="CatchAllData"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79eb6d77-6000-4a3e-94a1-02065c4843b2}" ma:internalName="TaxCatchAllLabel" ma:readOnly="true" ma:showField="CatchAllDataLabel"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SMSG Extended 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8b6ef221-a9e7-4fd3-81c1-44868d20ca84" elementFormDefault="qualified">
    <xsd:import namespace="http://schemas.microsoft.com/office/2006/documentManagement/types"/>
    <xsd:import namespace="http://schemas.microsoft.com/office/infopath/2007/PartnerControls"/>
    <xsd:element name="LastSharedByUser" ma:index="70" nillable="true" ma:displayName="Last Shared By User" ma:description="" ma:internalName="LastSharedByUser" ma:readOnly="true">
      <xsd:simpleType>
        <xsd:restriction base="dms:Note">
          <xsd:maxLength value="255"/>
        </xsd:restriction>
      </xsd:simpleType>
    </xsd:element>
    <xsd:element name="LastSharedByTime" ma:index="7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618e6b4-47fe-42e5-aeb1-b3107e5af189" elementFormDefault="qualified">
    <xsd:import namespace="http://schemas.microsoft.com/office/2006/documentManagement/types"/>
    <xsd:import namespace="http://schemas.microsoft.com/office/infopath/2007/PartnerControls"/>
    <xsd:element name="ODSWF1" ma:index="72"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 ma:index="73" nillable="true" ma:displayName="Update Parent Child Relation" ma:internalName="Update_x0020_Parent_x0020_Child_x0020_Relation">
      <xsd:complexType>
        <xsd:complexContent>
          <xsd:extension base="dms:URL">
            <xsd:sequence>
              <xsd:element name="Url" type="dms:ValidUrl" minOccurs="0" nillable="true"/>
              <xsd:element name="Description" type="xsd:string" nillable="true"/>
            </xsd:sequence>
          </xsd:extension>
        </xsd:complexContent>
      </xsd:complexType>
    </xsd:element>
    <xsd:element name="ODSWF" ma:index="74" nillable="true" ma:displayName="ODSWF" ma:internalName="ODSWF">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5"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ODSWF1_x0028_1_x0029_" ma:index="76" nillable="true" ma:displayName="ODSWF1" ma:internalName="ODSWF1_x0028_1_x0029_">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deck for Power BI.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Cuong Pham</DisplayName>
        <AccountId>2069</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Coowner xmlns="230e9df3-be65-4c73-a93b-d1236ebd677e">
      <UserInfo>
        <DisplayName>i:0#.f|membership|v-brisch@microsoft.com</DisplayName>
        <AccountId>41</AccountId>
        <AccountType/>
      </UserInfo>
      <UserInfo>
        <DisplayName>i:0#.f|membership|v-chstin@microsoft.com</DisplayName>
        <AccountId>30024</AccountId>
        <AccountType/>
      </UserInfo>
      <UserInfo>
        <DisplayName>i:0#.f|membership|v-psloan@microsoft.com</DisplayName>
        <AccountId>52</AccountId>
        <AccountType/>
      </UserInfo>
    </Coowner>
    <ef109fd36bcf4bcd9dd945731030600b xmlns="230e9df3-be65-4c73-a93b-d1236ebd677e">
      <Terms xmlns="http://schemas.microsoft.com/office/infopath/2007/PartnerControls"/>
    </ef109fd36bcf4bcd9dd945731030600b>
    <ODSWF xmlns="b618e6b4-47fe-42e5-aeb1-b3107e5af189">
      <Url xsi:nil="true"/>
      <Description xsi:nil="true"/>
    </ODSWF>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38</Value>
      <Value>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G03KC-1-7135</GenericText2>
    <_dlc_DocId xmlns="230e9df3-be65-4c73-a93b-d1236ebd677e">G03KC-1680643135-7136</_dlc_DocId>
    <_dlc_DocIdUrl xmlns="230e9df3-be65-4c73-a93b-d1236ebd677e">
      <Url>https://microsoft.sharepoint.com/sites/Infopedia_G03KC/_layouts/15/DocIdRedir.aspx?ID=G03KC-1680643135-7136</Url>
      <Description>G03KC-1680643135-7136</Description>
    </_dlc_DocIdUrl>
    <ODSWF2 xmlns="b618e6b4-47fe-42e5-aeb1-b3107e5af189">
      <Url xsi:nil="true"/>
      <Description xsi:nil="true"/>
    </ODSWF2>
    <ODSWF1 xmlns="b618e6b4-47fe-42e5-aeb1-b3107e5af189">
      <Url xsi:nil="true"/>
      <Description xsi:nil="true"/>
    </ODSWF1>
    <Update_x0020_Parent_x0020_Child_x0020_Relation xmlns="b618e6b4-47fe-42e5-aeb1-b3107e5af189">
      <Url xsi:nil="true"/>
      <Description xsi:nil="true"/>
    </Update_x0020_Parent_x0020_Child_x0020_Relation>
    <ODSWF1_x0028_1_x0029_ xmlns="b618e6b4-47fe-42e5-aeb1-b3107e5af189">
      <Url xsi:nil="true"/>
      <Description xsi:nil="true"/>
    </ODSWF1_x0028_1_x0029_>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D106CCEB-C53F-4E83-ADAB-B62F9D32C8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8b6ef221-a9e7-4fd3-81c1-44868d20ca84"/>
    <ds:schemaRef ds:uri="b618e6b4-47fe-42e5-aeb1-b3107e5af1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27EBCE-254B-47A9-82F3-6492C699AFF2}">
  <ds:schemaRefs>
    <ds:schemaRef ds:uri="http://purl.org/dc/terms/"/>
    <ds:schemaRef ds:uri="http://schemas.microsoft.com/office/2006/documentManagement/types"/>
    <ds:schemaRef ds:uri="http://schemas.microsoft.com/office/2006/metadata/properties"/>
    <ds:schemaRef ds:uri="http://purl.org/dc/dcmitype/"/>
    <ds:schemaRef ds:uri="http://schemas.microsoft.com/sharepoint/v3"/>
    <ds:schemaRef ds:uri="http://purl.org/dc/elements/1.1/"/>
    <ds:schemaRef ds:uri="230E9DF3-BE65-4C73-A93B-D1236EBD677E"/>
    <ds:schemaRef ds:uri="http://schemas.openxmlformats.org/package/2006/metadata/core-properties"/>
    <ds:schemaRef ds:uri="http://schemas.microsoft.com/office/infopath/2007/PartnerControls"/>
    <ds:schemaRef ds:uri="8b6ef221-a9e7-4fd3-81c1-44868d20ca84"/>
    <ds:schemaRef ds:uri="b618e6b4-47fe-42e5-aeb1-b3107e5af189"/>
    <ds:schemaRef ds:uri="230e9df3-be65-4c73-a93b-d1236ebd677e"/>
    <ds:schemaRef ds:uri="http://www.w3.org/XML/1998/namespace"/>
  </ds:schemaRefs>
</ds:datastoreItem>
</file>

<file path=customXml/itemProps3.xml><?xml version="1.0" encoding="utf-8"?>
<ds:datastoreItem xmlns:ds="http://schemas.openxmlformats.org/officeDocument/2006/customXml" ds:itemID="{07399C1D-1C3C-45AC-B74E-012EDF1F4602}">
  <ds:schemaRefs>
    <ds:schemaRef ds:uri="http://schemas.microsoft.com/sharepoint/v3/contenttype/forms"/>
  </ds:schemaRefs>
</ds:datastoreItem>
</file>

<file path=customXml/itemProps4.xml><?xml version="1.0" encoding="utf-8"?>
<ds:datastoreItem xmlns:ds="http://schemas.openxmlformats.org/officeDocument/2006/customXml" ds:itemID="{67716D9B-E95D-4C17-93B6-4B9054CD8D9A}">
  <ds:schemaRefs>
    <ds:schemaRef ds:uri="Microsoft.SharePoint.Taxonomy.ContentTypeSync"/>
  </ds:schemaRefs>
</ds:datastoreItem>
</file>

<file path=customXml/itemProps5.xml><?xml version="1.0" encoding="utf-8"?>
<ds:datastoreItem xmlns:ds="http://schemas.openxmlformats.org/officeDocument/2006/customXml" ds:itemID="{BADF8B91-6779-44C1-8607-D3E39072E0D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0</TotalTime>
  <Words>7899</Words>
  <Application>Microsoft Office PowerPoint</Application>
  <PresentationFormat>Custom</PresentationFormat>
  <Paragraphs>727</Paragraphs>
  <Slides>34</Slides>
  <Notes>32</Notes>
  <HiddenSlides>14</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9" baseType="lpstr">
      <vt:lpstr>ＭＳ Ｐゴシック</vt:lpstr>
      <vt:lpstr>ＭＳ Ｐゴシック</vt:lpstr>
      <vt:lpstr>Arial</vt:lpstr>
      <vt:lpstr>Bodoni Std Bold Italic</vt:lpstr>
      <vt:lpstr>Calibri</vt:lpstr>
      <vt:lpstr>Carnivalee Freakshow</vt:lpstr>
      <vt:lpstr>Segoe UI</vt:lpstr>
      <vt:lpstr>Segoe UI Black</vt:lpstr>
      <vt:lpstr>Segoe UI Light</vt:lpstr>
      <vt:lpstr>Segoe UI Semibold</vt:lpstr>
      <vt:lpstr>Segoe UI Semilight</vt:lpstr>
      <vt:lpstr>Times New Roman</vt:lpstr>
      <vt:lpstr>Wingdings 3</vt:lpstr>
      <vt:lpstr>2_Modern Workplace 2016</vt:lpstr>
      <vt:lpstr>think-cell Slide</vt:lpstr>
      <vt:lpstr>Microsoft Power BI</vt:lpstr>
      <vt:lpstr>The opportunity is bigger than you  may think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NHS</vt:lpstr>
      <vt:lpstr>PowerPoint Presentation</vt:lpstr>
      <vt:lpstr>PowerPoint Presentation</vt:lpstr>
      <vt:lpstr>Enterprise scale models with in-memory technology built-in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Overview Deck</dc:title>
  <dc:subject/>
  <dc:creator/>
  <cp:keywords/>
  <dc:description/>
  <cp:lastModifiedBy/>
  <cp:revision>1</cp:revision>
  <dcterms:created xsi:type="dcterms:W3CDTF">2016-11-04T13:33:04Z</dcterms:created>
  <dcterms:modified xsi:type="dcterms:W3CDTF">2017-06-12T06:49:21Z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0x0101000E4CB7077FEE4FF7AE86D4A500EEC7800300F96E2758736AEF45AFCE0C190C2A9DEC007FE4510CB509C94EA0B6E6B0E7CBA20B</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Topics">
    <vt:lpwstr/>
  </property>
  <property fmtid="{D5CDD505-2E9C-101B-9397-08002B2CF9AE}" pid="7" name="Groups">
    <vt:lpwstr/>
  </property>
  <property fmtid="{D5CDD505-2E9C-101B-9397-08002B2CF9AE}" pid="8" name="Industries">
    <vt:lpwstr/>
  </property>
  <property fmtid="{D5CDD505-2E9C-101B-9397-08002B2CF9AE}" pid="9" name="Roles">
    <vt:lpwstr/>
  </property>
  <property fmtid="{D5CDD505-2E9C-101B-9397-08002B2CF9AE}" pid="10" name="Competitors">
    <vt:lpwstr/>
  </property>
  <property fmtid="{D5CDD505-2E9C-101B-9397-08002B2CF9AE}" pid="11" name="SMSGDomain">
    <vt:lpwstr/>
  </property>
  <property fmtid="{D5CDD505-2E9C-101B-9397-08002B2CF9AE}" pid="12" name="BusinessArchitecture">
    <vt:lpwstr/>
  </property>
  <property fmtid="{D5CDD505-2E9C-101B-9397-08002B2CF9AE}" pid="13" name="Products">
    <vt:lpwstr/>
  </property>
  <property fmtid="{D5CDD505-2E9C-101B-9397-08002B2CF9AE}" pid="14" name="ActivitiesAndPrograms">
    <vt:lpwstr/>
  </property>
  <property fmtid="{D5CDD505-2E9C-101B-9397-08002B2CF9AE}" pid="15" name="Segments">
    <vt:lpwstr/>
  </property>
  <property fmtid="{D5CDD505-2E9C-101B-9397-08002B2CF9AE}" pid="16" name="Partners">
    <vt:lpwstr/>
  </property>
  <property fmtid="{D5CDD505-2E9C-101B-9397-08002B2CF9AE}" pid="17" name="_dlc_policyId">
    <vt:lpwstr/>
  </property>
  <property fmtid="{D5CDD505-2E9C-101B-9397-08002B2CF9AE}" pid="18" name="ItemRetentionFormula">
    <vt:lpwstr/>
  </property>
  <property fmtid="{D5CDD505-2E9C-101B-9397-08002B2CF9AE}" pid="19" name="_dlc_DocIdItemGuid">
    <vt:lpwstr>7caa029b-4a8b-4c22-a7f3-7cdaecb57039</vt:lpwstr>
  </property>
  <property fmtid="{D5CDD505-2E9C-101B-9397-08002B2CF9AE}" pid="20" name="of67e5d4b76f4a9db8769983fda9cec0">
    <vt:lpwstr/>
  </property>
  <property fmtid="{D5CDD505-2E9C-101B-9397-08002B2CF9AE}" pid="21" name="NewsType">
    <vt:lpwstr/>
  </property>
  <property fmtid="{D5CDD505-2E9C-101B-9397-08002B2CF9AE}" pid="22" name="ItemType">
    <vt:lpwstr>45;#presentations|317da5a4-398e-4c38-b265-afd519770055</vt:lpwstr>
  </property>
  <property fmtid="{D5CDD505-2E9C-101B-9397-08002B2CF9AE}" pid="23" name="Confidentiality">
    <vt:lpwstr>38;#customer ready|8986c41d-21c5-4f8f-8a12-ea4625b46858</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SMSGTags">
    <vt:lpwstr/>
  </property>
  <property fmtid="{D5CDD505-2E9C-101B-9397-08002B2CF9AE}" pid="28" name="MSPhysicalGeography">
    <vt:lpwstr/>
  </property>
  <property fmtid="{D5CDD505-2E9C-101B-9397-08002B2CF9AE}" pid="29" name="EnterpriseDomainTags">
    <vt:lpwstr/>
  </property>
  <property fmtid="{D5CDD505-2E9C-101B-9397-08002B2CF9AE}" pid="30" name="j3562c58ee414e028925bc902cfc01a1">
    <vt:lpwstr/>
  </property>
  <property fmtid="{D5CDD505-2E9C-101B-9397-08002B2CF9AE}" pid="31" name="l6f004f21209409da86a713c0f24627d">
    <vt:lpwstr/>
  </property>
  <property fmtid="{D5CDD505-2E9C-101B-9397-08002B2CF9AE}" pid="32" name="la4444b61d19467597d63190b69ac227">
    <vt:lpwstr/>
  </property>
  <property fmtid="{D5CDD505-2E9C-101B-9397-08002B2CF9AE}" pid="33" name="MSProductsTaxHTField0">
    <vt:lpwstr/>
  </property>
  <property fmtid="{D5CDD505-2E9C-101B-9397-08002B2CF9AE}" pid="34" name="Languages">
    <vt:lpwstr/>
  </property>
  <property fmtid="{D5CDD505-2E9C-101B-9397-08002B2CF9AE}" pid="35" name="e8080b0481964c759b2c36ae49591b31">
    <vt:lpwstr/>
  </property>
  <property fmtid="{D5CDD505-2E9C-101B-9397-08002B2CF9AE}" pid="36" name="TechnicalLevel">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NewsSource">
    <vt:lpwstr/>
  </property>
  <property fmtid="{D5CDD505-2E9C-101B-9397-08002B2CF9AE}" pid="41" name="_docset_NoMedatataSyncRequired">
    <vt:lpwstr>False</vt:lpwstr>
  </property>
  <property fmtid="{D5CDD505-2E9C-101B-9397-08002B2CF9AE}" pid="42" name="DSWF">
    <vt:lpwstr>, </vt:lpwstr>
  </property>
</Properties>
</file>